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72" r:id="rId4"/>
    <p:sldId id="284" r:id="rId5"/>
    <p:sldId id="277" r:id="rId6"/>
    <p:sldId id="280" r:id="rId7"/>
    <p:sldId id="285" r:id="rId8"/>
    <p:sldId id="273" r:id="rId9"/>
    <p:sldId id="282" r:id="rId10"/>
    <p:sldId id="283" r:id="rId11"/>
    <p:sldId id="289" r:id="rId12"/>
    <p:sldId id="258" r:id="rId13"/>
    <p:sldId id="290" r:id="rId14"/>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F41"/>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15" autoAdjust="0"/>
  </p:normalViewPr>
  <p:slideViewPr>
    <p:cSldViewPr>
      <p:cViewPr varScale="1">
        <p:scale>
          <a:sx n="97" d="100"/>
          <a:sy n="97" d="100"/>
        </p:scale>
        <p:origin x="330" y="9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598AB-6EDB-4705-AA23-99FB5FCBAABA}" type="datetimeFigureOut">
              <a:rPr lang="en-US" smtClean="0"/>
              <a:pPr/>
              <a:t>11/29/2013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35104-BFC8-48A0-B700-1764A5C0AB34}" type="slidenum">
              <a:rPr lang="en-US" smtClean="0"/>
              <a:pPr/>
              <a:t>‹#›</a:t>
            </a:fld>
            <a:endParaRPr lang="en-US" dirty="0"/>
          </a:p>
        </p:txBody>
      </p:sp>
    </p:spTree>
    <p:extLst>
      <p:ext uri="{BB962C8B-B14F-4D97-AF65-F5344CB8AC3E}">
        <p14:creationId xmlns:p14="http://schemas.microsoft.com/office/powerpoint/2010/main" val="64094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56511"/>
            <a:ext cx="9448800" cy="1764030"/>
          </a:xfrm>
        </p:spPr>
        <p:txBody>
          <a:bodyPr/>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381000" y="4663440"/>
            <a:ext cx="9477005" cy="2804160"/>
          </a:xfrm>
        </p:spPr>
        <p:txBody>
          <a:bodyPr/>
          <a:lstStyle>
            <a:lvl1pPr marL="0" indent="0" algn="l">
              <a:buNone/>
              <a:defRPr>
                <a:solidFill>
                  <a:schemeClr val="tx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FDAA8-69BB-43B1-B380-F270BAF7B5E6}" type="datetime1">
              <a:rPr lang="en-US" smtClean="0"/>
              <a:pPr/>
              <a:t>11/29/2013</a:t>
            </a:fld>
            <a:endParaRPr lang="en-US" dirty="0"/>
          </a:p>
        </p:txBody>
      </p:sp>
      <p:sp>
        <p:nvSpPr>
          <p:cNvPr id="6" name="Slide Number Placeholder 5"/>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D5B44-6C96-4AA7-9209-ED2835E3F0A2}" type="datetime1">
              <a:rPr lang="en-US" smtClean="0"/>
              <a:pPr/>
              <a:t>11/29/2013</a:t>
            </a:fld>
            <a:endParaRPr lang="en-US" dirty="0"/>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1B6EB-3E60-4917-9EED-39D24651D94F}" type="datetime1">
              <a:rPr lang="en-US" smtClean="0"/>
              <a:pPr/>
              <a:t>11/29/2013</a:t>
            </a:fld>
            <a:endParaRPr lang="en-US" dirty="0"/>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E1233-30D8-4D4E-AD04-D41A76262217}" type="datetime1">
              <a:rPr lang="en-US" smtClean="0"/>
              <a:pPr/>
              <a:t>11/29/2013</a:t>
            </a:fld>
            <a:endParaRPr lang="en-US" dirty="0"/>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4E8BE-1F4B-486A-A8F5-B758AB35D8BE}" type="datetime1">
              <a:rPr lang="en-US" smtClean="0"/>
              <a:pPr/>
              <a:t>11/29/2013</a:t>
            </a:fld>
            <a:endParaRPr lang="en-US" dirty="0"/>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6858000" cy="601980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67599" y="1447800"/>
            <a:ext cx="6858001" cy="601980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AF50C-59D0-4BDD-8AD6-14D134383EE2}" type="datetime1">
              <a:rPr lang="en-US" smtClean="0"/>
              <a:pPr/>
              <a:t>11/29/2013</a:t>
            </a:fld>
            <a:endParaRPr lang="en-US" dirty="0"/>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0" y="329566"/>
            <a:ext cx="876300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2E9E7-6571-44D5-BD07-677E42CA317B}" type="datetime1">
              <a:rPr lang="en-US" smtClean="0"/>
              <a:pPr/>
              <a:t>11/29/2013</a:t>
            </a:fld>
            <a:endParaRPr lang="en-US" dirty="0"/>
          </a:p>
        </p:txBody>
      </p:sp>
      <p:sp>
        <p:nvSpPr>
          <p:cNvPr id="8" name="Footer Placeholder 7"/>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C64BC-BC8A-4585-A87F-437D8A58CC5C}" type="datetime1">
              <a:rPr lang="en-US" smtClean="0"/>
              <a:pPr/>
              <a:t>11/29/2013</a:t>
            </a:fld>
            <a:endParaRPr lang="en-US" dirty="0"/>
          </a:p>
        </p:txBody>
      </p:sp>
      <p:sp>
        <p:nvSpPr>
          <p:cNvPr id="4" name="Footer Placeholder 3"/>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91F67-6A38-40CD-BBF4-4F3E3889BFC6}" type="datetime1">
              <a:rPr lang="en-US" smtClean="0"/>
              <a:pPr/>
              <a:t>11/29/2013</a:t>
            </a:fld>
            <a:endParaRPr lang="en-US" dirty="0"/>
          </a:p>
        </p:txBody>
      </p:sp>
      <p:sp>
        <p:nvSpPr>
          <p:cNvPr id="3" name="Footer Placeholder 2"/>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2A29A-8380-4827-A659-6A156ECBC0BE}" type="datetime1">
              <a:rPr lang="en-US" smtClean="0"/>
              <a:pPr/>
              <a:t>11/29/2013</a:t>
            </a:fld>
            <a:endParaRPr lang="en-US" dirty="0"/>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16B74-B73D-449A-A321-54A5F6663CF7}" type="datetime1">
              <a:rPr lang="en-US" smtClean="0"/>
              <a:pPr/>
              <a:t>11/29/2013</a:t>
            </a:fld>
            <a:endParaRPr lang="en-US" dirty="0"/>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262969A-CC22-4827-951F-3CB967F4FB3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971800" y="329566"/>
            <a:ext cx="8991600" cy="1042034"/>
          </a:xfrm>
          <a:prstGeom prst="rect">
            <a:avLst/>
          </a:prstGeom>
        </p:spPr>
        <p:txBody>
          <a:bodyPr vert="horz" lIns="130622" tIns="65311" rIns="130622" bIns="65311" rtlCol="0" anchor="ctr">
            <a:noAutofit/>
          </a:bodyPr>
          <a:lstStyle/>
          <a:p>
            <a:r>
              <a:rPr lang="en-US" smtClean="0"/>
              <a:t>Click to edit Master title style</a:t>
            </a:r>
            <a:endParaRPr lang="en-US"/>
          </a:p>
        </p:txBody>
      </p:sp>
      <p:sp>
        <p:nvSpPr>
          <p:cNvPr id="3" name="Text Placeholder 2"/>
          <p:cNvSpPr>
            <a:spLocks noGrp="1"/>
          </p:cNvSpPr>
          <p:nvPr userDrawn="1">
            <p:ph type="body" idx="1"/>
          </p:nvPr>
        </p:nvSpPr>
        <p:spPr>
          <a:xfrm>
            <a:off x="731520" y="1524000"/>
            <a:ext cx="13167360" cy="6019800"/>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2"/>
          </p:nvPr>
        </p:nvSpPr>
        <p:spPr>
          <a:xfrm>
            <a:off x="3124200" y="7791450"/>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18D9091C-5581-4466-9F76-CB639B9EAF0B}" type="datetime1">
              <a:rPr lang="en-US" smtClean="0"/>
              <a:pPr/>
              <a:t>11/29/2013</a:t>
            </a:fld>
            <a:endParaRPr lang="en-US" dirty="0"/>
          </a:p>
        </p:txBody>
      </p:sp>
      <p:sp>
        <p:nvSpPr>
          <p:cNvPr id="6" name="Slide Number Placeholder 5"/>
          <p:cNvSpPr>
            <a:spLocks noGrp="1"/>
          </p:cNvSpPr>
          <p:nvPr userDrawn="1">
            <p:ph type="sldNum" sz="quarter" idx="4"/>
          </p:nvPr>
        </p:nvSpPr>
        <p:spPr>
          <a:xfrm>
            <a:off x="11216640" y="7239000"/>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A262969A-CC22-4827-951F-3CB967F4FB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1306220" rtl="0" eaLnBrk="1" latinLnBrk="0" hangingPunct="1">
        <a:spcBef>
          <a:spcPct val="0"/>
        </a:spcBef>
        <a:buNone/>
        <a:defRPr sz="54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png"/><Relationship Id="rId26" Type="http://schemas.openxmlformats.org/officeDocument/2006/relationships/image" Target="../media/image11.png"/><Relationship Id="rId3" Type="http://schemas.openxmlformats.org/officeDocument/2006/relationships/image" Target="../media/image14.png"/><Relationship Id="rId21" Type="http://schemas.openxmlformats.org/officeDocument/2006/relationships/image" Target="../media/image26.png"/><Relationship Id="rId7" Type="http://schemas.openxmlformats.org/officeDocument/2006/relationships/image" Target="../media/image18.png"/><Relationship Id="rId12" Type="http://schemas.openxmlformats.org/officeDocument/2006/relationships/image" Target="../media/image9.png"/><Relationship Id="rId17" Type="http://schemas.openxmlformats.org/officeDocument/2006/relationships/image" Target="../media/image33.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32.jpe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1.png"/><Relationship Id="rId24" Type="http://schemas.openxmlformats.org/officeDocument/2006/relationships/image" Target="../media/image29.png"/><Relationship Id="rId5" Type="http://schemas.openxmlformats.org/officeDocument/2006/relationships/image" Target="../media/image16.png"/><Relationship Id="rId15" Type="http://schemas.openxmlformats.org/officeDocument/2006/relationships/image" Target="../media/image31.png"/><Relationship Id="rId23" Type="http://schemas.openxmlformats.org/officeDocument/2006/relationships/image" Target="../media/image28.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3.pn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mailto:karl.stahl@intertex.se"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11.png"/><Relationship Id="rId3" Type="http://schemas.openxmlformats.org/officeDocument/2006/relationships/image" Target="../media/image15.png"/><Relationship Id="rId21" Type="http://schemas.openxmlformats.org/officeDocument/2006/relationships/image" Target="../media/image31.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4.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image" Target="../media/image34.png"/><Relationship Id="rId5" Type="http://schemas.openxmlformats.org/officeDocument/2006/relationships/image" Target="../media/image17.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1.png"/><Relationship Id="rId19"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 Id="rId22"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D3A32-10A0-4E99-AFF7-964AB385FE6D}" type="datetime1">
              <a:rPr lang="en-US" smtClean="0"/>
              <a:pPr/>
              <a:t>11/29/2013</a:t>
            </a:fld>
            <a:endParaRPr lang="en-US" dirty="0"/>
          </a:p>
        </p:txBody>
      </p:sp>
      <p:sp>
        <p:nvSpPr>
          <p:cNvPr id="3" name="Slide Number Placeholder 2"/>
          <p:cNvSpPr>
            <a:spLocks noGrp="1"/>
          </p:cNvSpPr>
          <p:nvPr>
            <p:ph type="sldNum" sz="quarter" idx="12"/>
          </p:nvPr>
        </p:nvSpPr>
        <p:spPr/>
        <p:txBody>
          <a:bodyPr/>
          <a:lstStyle/>
          <a:p>
            <a:fld id="{A262969A-CC22-4827-951F-3CB967F4FB3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24200" y="329566"/>
            <a:ext cx="9144000" cy="1346834"/>
          </a:xfrm>
        </p:spPr>
        <p:txBody>
          <a:bodyPr anchor="t" anchorCtr="0"/>
          <a:lstStyle/>
          <a:p>
            <a:pPr algn="l"/>
            <a:r>
              <a:rPr lang="en-US" sz="4000" b="1" dirty="0" smtClean="0"/>
              <a:t>SIP (Telephony) Can Also Go Internet/OTT </a:t>
            </a:r>
            <a:r>
              <a:rPr lang="en-US" sz="4000" b="1" dirty="0" smtClean="0">
                <a:sym typeface="Wingdings" pitchFamily="2" charset="2"/>
              </a:rPr>
              <a:t/>
            </a:r>
            <a:br>
              <a:rPr lang="en-US" sz="4000" b="1" dirty="0" smtClean="0">
                <a:sym typeface="Wingdings" pitchFamily="2" charset="2"/>
              </a:rPr>
            </a:br>
            <a:r>
              <a:rPr lang="en-US" sz="4000" dirty="0" smtClean="0"/>
              <a:t>WebRTC starts there  </a:t>
            </a:r>
            <a:r>
              <a:rPr lang="en-US" sz="4000" dirty="0" smtClean="0">
                <a:solidFill>
                  <a:srgbClr val="B30F41"/>
                </a:solidFill>
                <a:sym typeface="Wingdings" pitchFamily="2" charset="2"/>
              </a:rPr>
              <a:t></a:t>
            </a:r>
            <a:r>
              <a:rPr lang="en-US" sz="4000" b="1" dirty="0" smtClean="0">
                <a:solidFill>
                  <a:srgbClr val="B30F41"/>
                </a:solidFill>
                <a:sym typeface="Wingdings" pitchFamily="2" charset="2"/>
              </a:rPr>
              <a:t> </a:t>
            </a:r>
            <a:r>
              <a:rPr lang="en-US" sz="4000" b="1" dirty="0" smtClean="0">
                <a:solidFill>
                  <a:srgbClr val="B30F41"/>
                </a:solidFill>
              </a:rPr>
              <a:t>Internet</a:t>
            </a:r>
            <a:r>
              <a:rPr lang="en-US" sz="5600" b="1" baseline="16000" dirty="0" smtClean="0">
                <a:solidFill>
                  <a:srgbClr val="B30F41"/>
                </a:solidFill>
              </a:rPr>
              <a:t>+</a:t>
            </a:r>
            <a:endParaRPr lang="en-US" sz="5600" b="1" baseline="16000" dirty="0">
              <a:solidFill>
                <a:srgbClr val="B30F41"/>
              </a:solidFill>
            </a:endParaRPr>
          </a:p>
        </p:txBody>
      </p:sp>
      <p:sp>
        <p:nvSpPr>
          <p:cNvPr id="4" name="Date Placeholder 3"/>
          <p:cNvSpPr>
            <a:spLocks noGrp="1"/>
          </p:cNvSpPr>
          <p:nvPr>
            <p:ph type="dt" sz="half" idx="10"/>
          </p:nvPr>
        </p:nvSpPr>
        <p:spPr/>
        <p:txBody>
          <a:bodyPr/>
          <a:lstStyle/>
          <a:p>
            <a:fld id="{3874E8BE-1F4B-486A-A8F5-B758AB35D8BE}" type="datetime1">
              <a:rPr lang="en-US" smtClean="0"/>
              <a:pPr/>
              <a:t>11/29/2013</a:t>
            </a:fld>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10</a:t>
            </a:fld>
            <a:endParaRPr lang="en-US" dirty="0"/>
          </a:p>
        </p:txBody>
      </p:sp>
      <p:sp>
        <p:nvSpPr>
          <p:cNvPr id="6" name="TextBox 2"/>
          <p:cNvSpPr txBox="1"/>
          <p:nvPr/>
        </p:nvSpPr>
        <p:spPr>
          <a:xfrm>
            <a:off x="228600" y="1752600"/>
            <a:ext cx="9220200" cy="6010430"/>
          </a:xfrm>
          <a:prstGeom prst="rect">
            <a:avLst/>
          </a:prstGeom>
          <a:noFill/>
        </p:spPr>
        <p:txBody>
          <a:bodyPr wrap="square" lIns="130622" tIns="65311" rIns="130622" bIns="65311" rtlCol="0">
            <a:spAutoFit/>
          </a:bodyPr>
          <a:lstStyle/>
          <a:p>
            <a:pPr marL="268288" indent="-268288">
              <a:spcBef>
                <a:spcPts val="1200"/>
              </a:spcBef>
              <a:buClr>
                <a:srgbClr val="B30F41"/>
              </a:buClr>
              <a:buFont typeface="Arial" pitchFamily="34" charset="0"/>
              <a:buChar char="•"/>
            </a:pPr>
            <a:r>
              <a:rPr lang="en-US" sz="3200" dirty="0" smtClean="0"/>
              <a:t>Traffic will fade from the specific telephone network anyway, when the always logged-in </a:t>
            </a:r>
            <a:r>
              <a:rPr lang="en-US" sz="3200" dirty="0" err="1" smtClean="0"/>
              <a:t>Facebook</a:t>
            </a:r>
            <a:r>
              <a:rPr lang="en-US" sz="3200" dirty="0" smtClean="0"/>
              <a:t>, Twitter, Gmail etc. can terminate phone calls in the browser. (Compare how Apple took the SMSs.)</a:t>
            </a:r>
          </a:p>
          <a:p>
            <a:pPr marL="268288" indent="-268288">
              <a:spcBef>
                <a:spcPts val="1200"/>
              </a:spcBef>
              <a:buClr>
                <a:srgbClr val="B30F41"/>
              </a:buClr>
              <a:buFont typeface="Arial" pitchFamily="34" charset="0"/>
              <a:buChar char="•"/>
            </a:pPr>
            <a:r>
              <a:rPr lang="en-US" sz="3200" dirty="0" smtClean="0"/>
              <a:t>SIP can also be end-to-end (also enabling global UC). </a:t>
            </a:r>
          </a:p>
          <a:p>
            <a:pPr marL="268288" indent="-268288">
              <a:spcBef>
                <a:spcPts val="1200"/>
              </a:spcBef>
              <a:buClr>
                <a:srgbClr val="B30F41"/>
              </a:buClr>
              <a:buFont typeface="Arial" pitchFamily="34" charset="0"/>
              <a:buChar char="•"/>
            </a:pPr>
            <a:r>
              <a:rPr lang="en-US" sz="3200" dirty="0" smtClean="0"/>
              <a:t>WebRTC Prescribes ICE for NAT/firewall traversal, which uses STUN &amp; TURN, negotiated in SDP. SIP most often uses E-SBCs.</a:t>
            </a:r>
          </a:p>
          <a:p>
            <a:pPr marL="268288" indent="-268288">
              <a:spcBef>
                <a:spcPts val="1200"/>
              </a:spcBef>
              <a:buClr>
                <a:srgbClr val="B30F41"/>
              </a:buClr>
              <a:buFont typeface="Arial" pitchFamily="34" charset="0"/>
              <a:buChar char="•"/>
            </a:pPr>
            <a:r>
              <a:rPr lang="en-US" sz="3200" dirty="0" smtClean="0"/>
              <a:t>Without telephony peering, incompatibilities and POTS limitations vanish. Standards-based real-time communications allow for beyond POTS services.</a:t>
            </a:r>
            <a:endParaRPr lang="en-US" sz="3200" dirty="0"/>
          </a:p>
        </p:txBody>
      </p:sp>
      <p:grpSp>
        <p:nvGrpSpPr>
          <p:cNvPr id="2" name="Grupp 9"/>
          <p:cNvGrpSpPr/>
          <p:nvPr/>
        </p:nvGrpSpPr>
        <p:grpSpPr>
          <a:xfrm>
            <a:off x="9982200" y="1676400"/>
            <a:ext cx="4379808" cy="3296244"/>
            <a:chOff x="9067800" y="1524000"/>
            <a:chExt cx="4379808" cy="3296244"/>
          </a:xfrm>
        </p:grpSpPr>
        <p:pic>
          <p:nvPicPr>
            <p:cNvPr id="11" name="Picture 2"/>
            <p:cNvPicPr>
              <a:picLocks noChangeAspect="1" noChangeArrowheads="1"/>
            </p:cNvPicPr>
            <p:nvPr/>
          </p:nvPicPr>
          <p:blipFill>
            <a:blip r:embed="rId2" cstate="print"/>
            <a:srcRect/>
            <a:stretch>
              <a:fillRect/>
            </a:stretch>
          </p:blipFill>
          <p:spPr bwMode="auto">
            <a:xfrm>
              <a:off x="9067800" y="1524000"/>
              <a:ext cx="4379808" cy="3296244"/>
            </a:xfrm>
            <a:prstGeom prst="rect">
              <a:avLst/>
            </a:prstGeom>
            <a:noFill/>
            <a:ln w="9525">
              <a:noFill/>
              <a:miter lim="800000"/>
              <a:headEnd/>
              <a:tailEnd/>
            </a:ln>
            <a:effectLst/>
          </p:spPr>
        </p:pic>
        <p:grpSp>
          <p:nvGrpSpPr>
            <p:cNvPr id="3" name="Grupp 170"/>
            <p:cNvGrpSpPr/>
            <p:nvPr/>
          </p:nvGrpSpPr>
          <p:grpSpPr>
            <a:xfrm>
              <a:off x="9677400" y="1828800"/>
              <a:ext cx="3276600" cy="2209800"/>
              <a:chOff x="9677400" y="1828800"/>
              <a:chExt cx="3276600" cy="2209800"/>
            </a:xfrm>
          </p:grpSpPr>
          <p:cxnSp>
            <p:nvCxnSpPr>
              <p:cNvPr id="13" name="Rak 12"/>
              <p:cNvCxnSpPr/>
              <p:nvPr/>
            </p:nvCxnSpPr>
            <p:spPr>
              <a:xfrm flipV="1">
                <a:off x="10134600" y="2057400"/>
                <a:ext cx="2819400" cy="1905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9677400" y="1828800"/>
                <a:ext cx="3200400" cy="2209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8" name="Grupp 17"/>
          <p:cNvGrpSpPr/>
          <p:nvPr/>
        </p:nvGrpSpPr>
        <p:grpSpPr>
          <a:xfrm>
            <a:off x="9220200" y="4648200"/>
            <a:ext cx="5333944" cy="2823544"/>
            <a:chOff x="7024407" y="1447800"/>
            <a:chExt cx="7032745" cy="3661744"/>
          </a:xfrm>
        </p:grpSpPr>
        <p:pic>
          <p:nvPicPr>
            <p:cNvPr id="19" name="Bildobjekt 18"/>
            <p:cNvPicPr>
              <a:picLocks noChangeAspect="1"/>
            </p:cNvPicPr>
            <p:nvPr/>
          </p:nvPicPr>
          <p:blipFill>
            <a:blip r:embed="rId3" cstate="print"/>
            <a:srcRect/>
            <a:stretch>
              <a:fillRect/>
            </a:stretch>
          </p:blipFill>
          <p:spPr bwMode="auto">
            <a:xfrm>
              <a:off x="7162800" y="2209800"/>
              <a:ext cx="6705600" cy="2610879"/>
            </a:xfrm>
            <a:prstGeom prst="rect">
              <a:avLst/>
            </a:prstGeom>
            <a:noFill/>
            <a:ln w="9525">
              <a:noFill/>
              <a:miter lim="800000"/>
              <a:headEnd/>
              <a:tailEnd/>
            </a:ln>
          </p:spPr>
        </p:pic>
        <p:grpSp>
          <p:nvGrpSpPr>
            <p:cNvPr id="20" name="Group 118"/>
            <p:cNvGrpSpPr>
              <a:grpSpLocks/>
            </p:cNvGrpSpPr>
            <p:nvPr/>
          </p:nvGrpSpPr>
          <p:grpSpPr bwMode="auto">
            <a:xfrm>
              <a:off x="12496800" y="2743200"/>
              <a:ext cx="1400175" cy="829792"/>
              <a:chOff x="6014714" y="1678176"/>
              <a:chExt cx="2357872" cy="1422175"/>
            </a:xfrm>
          </p:grpSpPr>
          <p:pic>
            <p:nvPicPr>
              <p:cNvPr id="84" name="Bildobjekt 4"/>
              <p:cNvPicPr>
                <a:picLocks noChangeAspect="1"/>
              </p:cNvPicPr>
              <p:nvPr/>
            </p:nvPicPr>
            <p:blipFill>
              <a:blip r:embed="rId4" cstate="print"/>
              <a:srcRect/>
              <a:stretch>
                <a:fillRect/>
              </a:stretch>
            </p:blipFill>
            <p:spPr bwMode="auto">
              <a:xfrm>
                <a:off x="6319013" y="1678176"/>
                <a:ext cx="2053573" cy="1422175"/>
              </a:xfrm>
              <a:prstGeom prst="rect">
                <a:avLst/>
              </a:prstGeom>
              <a:noFill/>
              <a:ln w="9525">
                <a:noFill/>
                <a:miter lim="800000"/>
                <a:headEnd/>
                <a:tailEnd/>
              </a:ln>
            </p:spPr>
          </p:pic>
          <p:pic>
            <p:nvPicPr>
              <p:cNvPr id="85" name="Bildobjekt 6"/>
              <p:cNvPicPr>
                <a:picLocks noChangeAspect="1"/>
              </p:cNvPicPr>
              <p:nvPr/>
            </p:nvPicPr>
            <p:blipFill>
              <a:blip r:embed="rId5" cstate="print"/>
              <a:srcRect/>
              <a:stretch>
                <a:fillRect/>
              </a:stretch>
            </p:blipFill>
            <p:spPr bwMode="auto">
              <a:xfrm>
                <a:off x="6894330" y="1788691"/>
                <a:ext cx="903920" cy="1009699"/>
              </a:xfrm>
              <a:prstGeom prst="rect">
                <a:avLst/>
              </a:prstGeom>
              <a:noFill/>
              <a:ln w="9525">
                <a:noFill/>
                <a:miter lim="800000"/>
                <a:headEnd/>
                <a:tailEnd/>
              </a:ln>
            </p:spPr>
          </p:pic>
          <p:pic>
            <p:nvPicPr>
              <p:cNvPr id="86" name="Bildobjekt 39"/>
              <p:cNvPicPr>
                <a:picLocks noChangeAspect="1"/>
              </p:cNvPicPr>
              <p:nvPr/>
            </p:nvPicPr>
            <p:blipFill>
              <a:blip r:embed="rId6" cstate="print"/>
              <a:srcRect/>
              <a:stretch>
                <a:fillRect/>
              </a:stretch>
            </p:blipFill>
            <p:spPr bwMode="auto">
              <a:xfrm>
                <a:off x="6014714" y="1913187"/>
                <a:ext cx="643504" cy="984184"/>
              </a:xfrm>
              <a:prstGeom prst="rect">
                <a:avLst/>
              </a:prstGeom>
              <a:noFill/>
              <a:ln w="9525">
                <a:noFill/>
                <a:miter lim="800000"/>
                <a:headEnd/>
                <a:tailEnd/>
              </a:ln>
            </p:spPr>
          </p:pic>
        </p:grpSp>
        <p:grpSp>
          <p:nvGrpSpPr>
            <p:cNvPr id="21" name="Grupp 138"/>
            <p:cNvGrpSpPr>
              <a:grpSpLocks/>
            </p:cNvGrpSpPr>
            <p:nvPr/>
          </p:nvGrpSpPr>
          <p:grpSpPr bwMode="auto">
            <a:xfrm>
              <a:off x="11430000" y="1676400"/>
              <a:ext cx="1895798" cy="1266735"/>
              <a:chOff x="5612283" y="1110813"/>
              <a:chExt cx="2643581" cy="1823730"/>
            </a:xfrm>
          </p:grpSpPr>
          <p:grpSp>
            <p:nvGrpSpPr>
              <p:cNvPr id="78" name="Grupp 137"/>
              <p:cNvGrpSpPr>
                <a:grpSpLocks/>
              </p:cNvGrpSpPr>
              <p:nvPr/>
            </p:nvGrpSpPr>
            <p:grpSpPr bwMode="auto">
              <a:xfrm>
                <a:off x="5612283" y="1110813"/>
                <a:ext cx="2643581" cy="1417326"/>
                <a:chOff x="6455431" y="1063312"/>
                <a:chExt cx="2643581" cy="1417326"/>
              </a:xfrm>
            </p:grpSpPr>
            <p:pic>
              <p:nvPicPr>
                <p:cNvPr id="80" name="Bildobjekt 75"/>
                <p:cNvPicPr>
                  <a:picLocks noChangeAspect="1"/>
                </p:cNvPicPr>
                <p:nvPr/>
              </p:nvPicPr>
              <p:blipFill>
                <a:blip r:embed="rId7" cstate="print"/>
                <a:srcRect/>
                <a:stretch>
                  <a:fillRect/>
                </a:stretch>
              </p:blipFill>
              <p:spPr bwMode="auto">
                <a:xfrm>
                  <a:off x="6569859" y="1200444"/>
                  <a:ext cx="2453572" cy="1254296"/>
                </a:xfrm>
                <a:prstGeom prst="rect">
                  <a:avLst/>
                </a:prstGeom>
                <a:noFill/>
                <a:ln w="9525">
                  <a:noFill/>
                  <a:miter lim="800000"/>
                  <a:headEnd/>
                  <a:tailEnd/>
                </a:ln>
              </p:spPr>
            </p:pic>
            <p:pic>
              <p:nvPicPr>
                <p:cNvPr id="81" name="Bildobjekt 95"/>
                <p:cNvPicPr>
                  <a:picLocks noChangeAspect="1"/>
                </p:cNvPicPr>
                <p:nvPr/>
              </p:nvPicPr>
              <p:blipFill>
                <a:blip r:embed="rId8" cstate="print"/>
                <a:srcRect/>
                <a:stretch>
                  <a:fillRect/>
                </a:stretch>
              </p:blipFill>
              <p:spPr bwMode="auto">
                <a:xfrm>
                  <a:off x="6455431" y="2004396"/>
                  <a:ext cx="476265" cy="476242"/>
                </a:xfrm>
                <a:prstGeom prst="rect">
                  <a:avLst/>
                </a:prstGeom>
                <a:noFill/>
                <a:ln w="9525">
                  <a:noFill/>
                  <a:miter lim="800000"/>
                  <a:headEnd/>
                  <a:tailEnd/>
                </a:ln>
              </p:spPr>
            </p:pic>
            <p:pic>
              <p:nvPicPr>
                <p:cNvPr id="82" name="Bildobjekt 10"/>
                <p:cNvPicPr>
                  <a:picLocks noChangeAspect="1"/>
                </p:cNvPicPr>
                <p:nvPr/>
              </p:nvPicPr>
              <p:blipFill>
                <a:blip r:embed="rId9" cstate="print"/>
                <a:srcRect/>
                <a:stretch>
                  <a:fillRect/>
                </a:stretch>
              </p:blipFill>
              <p:spPr bwMode="auto">
                <a:xfrm>
                  <a:off x="8351879" y="1063312"/>
                  <a:ext cx="747133" cy="489981"/>
                </a:xfrm>
                <a:prstGeom prst="rect">
                  <a:avLst/>
                </a:prstGeom>
                <a:noFill/>
                <a:ln w="9525">
                  <a:noFill/>
                  <a:miter lim="800000"/>
                  <a:headEnd/>
                  <a:tailEnd/>
                </a:ln>
              </p:spPr>
            </p:pic>
            <p:pic>
              <p:nvPicPr>
                <p:cNvPr id="83" name="Bildobjekt 10"/>
                <p:cNvPicPr>
                  <a:picLocks noChangeAspect="1"/>
                </p:cNvPicPr>
                <p:nvPr/>
              </p:nvPicPr>
              <p:blipFill>
                <a:blip r:embed="rId9" cstate="print"/>
                <a:srcRect/>
                <a:stretch>
                  <a:fillRect/>
                </a:stretch>
              </p:blipFill>
              <p:spPr bwMode="auto">
                <a:xfrm>
                  <a:off x="8232049" y="1966587"/>
                  <a:ext cx="779132" cy="510965"/>
                </a:xfrm>
                <a:prstGeom prst="rect">
                  <a:avLst/>
                </a:prstGeom>
                <a:noFill/>
                <a:ln w="9525">
                  <a:noFill/>
                  <a:miter lim="800000"/>
                  <a:headEnd/>
                  <a:tailEnd/>
                </a:ln>
              </p:spPr>
            </p:pic>
          </p:grpSp>
          <p:sp>
            <p:nvSpPr>
              <p:cNvPr id="79" name="TextBox 68"/>
              <p:cNvSpPr txBox="1"/>
              <p:nvPr/>
            </p:nvSpPr>
            <p:spPr bwMode="auto">
              <a:xfrm>
                <a:off x="5633366" y="2535745"/>
                <a:ext cx="2012108" cy="398798"/>
              </a:xfrm>
              <a:prstGeom prst="rect">
                <a:avLst/>
              </a:prstGeom>
              <a:noFill/>
            </p:spPr>
            <p:txBody>
              <a:bodyPr>
                <a:spAutoFit/>
              </a:bodyPr>
              <a:lstStyle/>
              <a:p>
                <a:pPr>
                  <a:defRPr/>
                </a:pPr>
                <a:r>
                  <a:rPr lang="en-US" sz="1200" b="1" dirty="0">
                    <a:solidFill>
                      <a:schemeClr val="tx1">
                        <a:lumMod val="50000"/>
                        <a:lumOff val="50000"/>
                      </a:schemeClr>
                    </a:solidFill>
                    <a:latin typeface="Arial" pitchFamily="34" charset="0"/>
                    <a:cs typeface="Arial" pitchFamily="34" charset="0"/>
                  </a:rPr>
                  <a:t>SIP Connect 1.1</a:t>
                </a:r>
              </a:p>
            </p:txBody>
          </p:sp>
        </p:grpSp>
        <p:grpSp>
          <p:nvGrpSpPr>
            <p:cNvPr id="22" name="Grupp 146"/>
            <p:cNvGrpSpPr>
              <a:grpSpLocks/>
            </p:cNvGrpSpPr>
            <p:nvPr/>
          </p:nvGrpSpPr>
          <p:grpSpPr bwMode="auto">
            <a:xfrm>
              <a:off x="11582400" y="3581400"/>
              <a:ext cx="2474752" cy="1523719"/>
              <a:chOff x="5018608" y="3684520"/>
              <a:chExt cx="4244483" cy="2613121"/>
            </a:xfrm>
          </p:grpSpPr>
          <p:pic>
            <p:nvPicPr>
              <p:cNvPr id="67" name="Bildobjekt 4"/>
              <p:cNvPicPr>
                <a:picLocks noChangeAspect="1"/>
              </p:cNvPicPr>
              <p:nvPr/>
            </p:nvPicPr>
            <p:blipFill>
              <a:blip r:embed="rId4" cstate="print"/>
              <a:srcRect/>
              <a:stretch>
                <a:fillRect/>
              </a:stretch>
            </p:blipFill>
            <p:spPr bwMode="auto">
              <a:xfrm>
                <a:off x="5018608" y="4196003"/>
                <a:ext cx="3712127" cy="2101638"/>
              </a:xfrm>
              <a:prstGeom prst="rect">
                <a:avLst/>
              </a:prstGeom>
              <a:noFill/>
              <a:ln w="9525">
                <a:noFill/>
                <a:miter lim="800000"/>
                <a:headEnd/>
                <a:tailEnd/>
              </a:ln>
            </p:spPr>
          </p:pic>
          <p:sp>
            <p:nvSpPr>
              <p:cNvPr id="68" name="Rektangel 67"/>
              <p:cNvSpPr/>
              <p:nvPr/>
            </p:nvSpPr>
            <p:spPr bwMode="auto">
              <a:xfrm>
                <a:off x="6884711" y="4696811"/>
                <a:ext cx="106406" cy="34848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9" name="Picture 33" descr="laptop_computer"/>
              <p:cNvPicPr>
                <a:picLocks noChangeAspect="1" noChangeArrowheads="1"/>
              </p:cNvPicPr>
              <p:nvPr/>
            </p:nvPicPr>
            <p:blipFill>
              <a:blip r:embed="rId10" cstate="print"/>
              <a:srcRect/>
              <a:stretch>
                <a:fillRect/>
              </a:stretch>
            </p:blipFill>
            <p:spPr bwMode="auto">
              <a:xfrm>
                <a:off x="6427292" y="4085886"/>
                <a:ext cx="1124385" cy="779324"/>
              </a:xfrm>
              <a:prstGeom prst="rect">
                <a:avLst/>
              </a:prstGeom>
              <a:noFill/>
              <a:ln w="9525">
                <a:noFill/>
                <a:miter lim="800000"/>
                <a:headEnd/>
                <a:tailEnd/>
              </a:ln>
            </p:spPr>
          </p:pic>
          <p:sp>
            <p:nvSpPr>
              <p:cNvPr id="70" name="Rektangel 69"/>
              <p:cNvSpPr/>
              <p:nvPr/>
            </p:nvSpPr>
            <p:spPr bwMode="auto">
              <a:xfrm rot="16200000">
                <a:off x="6589918" y="3488945"/>
                <a:ext cx="122977" cy="3113129"/>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71" name="Rektangel 70"/>
              <p:cNvSpPr/>
              <p:nvPr/>
            </p:nvSpPr>
            <p:spPr bwMode="auto">
              <a:xfrm>
                <a:off x="5370863" y="4604245"/>
                <a:ext cx="89851" cy="39204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Rektangel 71"/>
              <p:cNvSpPr/>
              <p:nvPr/>
            </p:nvSpPr>
            <p:spPr bwMode="auto">
              <a:xfrm>
                <a:off x="5692147" y="5080682"/>
                <a:ext cx="92573" cy="39204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3" name="Bildobjekt 91"/>
              <p:cNvPicPr>
                <a:picLocks noChangeAspect="1"/>
              </p:cNvPicPr>
              <p:nvPr/>
            </p:nvPicPr>
            <p:blipFill>
              <a:blip r:embed="rId11" cstate="print"/>
              <a:srcRect/>
              <a:stretch>
                <a:fillRect/>
              </a:stretch>
            </p:blipFill>
            <p:spPr bwMode="auto">
              <a:xfrm>
                <a:off x="5193943" y="5179611"/>
                <a:ext cx="936141" cy="615595"/>
              </a:xfrm>
              <a:prstGeom prst="rect">
                <a:avLst/>
              </a:prstGeom>
              <a:noFill/>
              <a:ln w="9525">
                <a:noFill/>
                <a:miter lim="800000"/>
                <a:headEnd/>
                <a:tailEnd/>
              </a:ln>
            </p:spPr>
          </p:pic>
          <p:sp>
            <p:nvSpPr>
              <p:cNvPr id="74" name="Rektangel 73"/>
              <p:cNvSpPr/>
              <p:nvPr/>
            </p:nvSpPr>
            <p:spPr bwMode="auto">
              <a:xfrm>
                <a:off x="7029015" y="5080682"/>
                <a:ext cx="89850" cy="39204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5" name="Bildobjekt 3"/>
              <p:cNvPicPr>
                <a:picLocks noChangeAspect="1"/>
              </p:cNvPicPr>
              <p:nvPr/>
            </p:nvPicPr>
            <p:blipFill>
              <a:blip r:embed="rId12" cstate="print"/>
              <a:srcRect/>
              <a:stretch>
                <a:fillRect/>
              </a:stretch>
            </p:blipFill>
            <p:spPr bwMode="auto">
              <a:xfrm>
                <a:off x="6104785" y="5223929"/>
                <a:ext cx="2576938" cy="1047180"/>
              </a:xfrm>
              <a:prstGeom prst="rect">
                <a:avLst/>
              </a:prstGeom>
              <a:noFill/>
              <a:ln w="9525">
                <a:noFill/>
                <a:miter lim="800000"/>
                <a:headEnd/>
                <a:tailEnd/>
              </a:ln>
            </p:spPr>
          </p:pic>
          <p:pic>
            <p:nvPicPr>
              <p:cNvPr id="76" name="Bildobjekt 17"/>
              <p:cNvPicPr>
                <a:picLocks noChangeAspect="1"/>
              </p:cNvPicPr>
              <p:nvPr/>
            </p:nvPicPr>
            <p:blipFill>
              <a:blip r:embed="rId13" cstate="print"/>
              <a:stretch>
                <a:fillRect/>
              </a:stretch>
            </p:blipFill>
            <p:spPr bwMode="auto">
              <a:xfrm>
                <a:off x="7763134" y="3684520"/>
                <a:ext cx="1499957" cy="1562689"/>
              </a:xfrm>
              <a:prstGeom prst="rect">
                <a:avLst/>
              </a:prstGeom>
              <a:noFill/>
              <a:ln w="9525">
                <a:noFill/>
                <a:miter lim="800000"/>
                <a:headEnd/>
                <a:tailEnd/>
              </a:ln>
            </p:spPr>
          </p:pic>
          <p:pic>
            <p:nvPicPr>
              <p:cNvPr id="77" name="Bildobjekt 192"/>
              <p:cNvPicPr>
                <a:picLocks noChangeAspect="1"/>
              </p:cNvPicPr>
              <p:nvPr/>
            </p:nvPicPr>
            <p:blipFill>
              <a:blip r:embed="rId14" cstate="print"/>
              <a:stretch>
                <a:fillRect/>
              </a:stretch>
            </p:blipFill>
            <p:spPr bwMode="auto">
              <a:xfrm>
                <a:off x="5173477" y="4034278"/>
                <a:ext cx="567681" cy="923065"/>
              </a:xfrm>
              <a:prstGeom prst="rect">
                <a:avLst/>
              </a:prstGeom>
              <a:noFill/>
              <a:ln w="9525">
                <a:noFill/>
                <a:miter lim="800000"/>
                <a:headEnd/>
                <a:tailEnd/>
              </a:ln>
            </p:spPr>
          </p:pic>
        </p:grpSp>
        <p:pic>
          <p:nvPicPr>
            <p:cNvPr id="23" name="Bildobjekt 4"/>
            <p:cNvPicPr>
              <a:picLocks noChangeAspect="1"/>
            </p:cNvPicPr>
            <p:nvPr/>
          </p:nvPicPr>
          <p:blipFill>
            <a:blip r:embed="rId15" cstate="print"/>
            <a:srcRect/>
            <a:stretch>
              <a:fillRect/>
            </a:stretch>
          </p:blipFill>
          <p:spPr bwMode="auto">
            <a:xfrm rot="959409">
              <a:off x="7325545" y="3083571"/>
              <a:ext cx="1682913" cy="415276"/>
            </a:xfrm>
            <a:prstGeom prst="rect">
              <a:avLst/>
            </a:prstGeom>
            <a:noFill/>
            <a:ln w="9525">
              <a:noFill/>
              <a:miter lim="800000"/>
              <a:headEnd/>
              <a:tailEnd/>
            </a:ln>
          </p:spPr>
        </p:pic>
        <p:pic>
          <p:nvPicPr>
            <p:cNvPr id="24" name="Bildobjekt 4"/>
            <p:cNvPicPr>
              <a:picLocks noChangeAspect="1"/>
            </p:cNvPicPr>
            <p:nvPr/>
          </p:nvPicPr>
          <p:blipFill>
            <a:blip r:embed="rId15" cstate="print"/>
            <a:srcRect/>
            <a:stretch>
              <a:fillRect/>
            </a:stretch>
          </p:blipFill>
          <p:spPr bwMode="auto">
            <a:xfrm rot="20055633">
              <a:off x="7911035" y="3645051"/>
              <a:ext cx="1234861" cy="410919"/>
            </a:xfrm>
            <a:prstGeom prst="rect">
              <a:avLst/>
            </a:prstGeom>
            <a:noFill/>
            <a:ln w="9525">
              <a:noFill/>
              <a:miter lim="800000"/>
              <a:headEnd/>
              <a:tailEnd/>
            </a:ln>
          </p:spPr>
        </p:pic>
        <p:grpSp>
          <p:nvGrpSpPr>
            <p:cNvPr id="25" name="Grupp 105"/>
            <p:cNvGrpSpPr/>
            <p:nvPr/>
          </p:nvGrpSpPr>
          <p:grpSpPr>
            <a:xfrm>
              <a:off x="7695926" y="3879571"/>
              <a:ext cx="476172" cy="771980"/>
              <a:chOff x="1366844" y="4495521"/>
              <a:chExt cx="476172" cy="771980"/>
            </a:xfrm>
          </p:grpSpPr>
          <p:pic>
            <p:nvPicPr>
              <p:cNvPr id="62" name="Picture 19" descr="SmartPhone.png"/>
              <p:cNvPicPr>
                <a:picLocks noChangeAspect="1"/>
              </p:cNvPicPr>
              <p:nvPr/>
            </p:nvPicPr>
            <p:blipFill>
              <a:blip r:embed="rId16" cstate="print"/>
              <a:srcRect/>
              <a:stretch>
                <a:fillRect/>
              </a:stretch>
            </p:blipFill>
            <p:spPr bwMode="auto">
              <a:xfrm>
                <a:off x="1366844" y="4583796"/>
                <a:ext cx="386556" cy="683705"/>
              </a:xfrm>
              <a:prstGeom prst="rect">
                <a:avLst/>
              </a:prstGeom>
              <a:noFill/>
              <a:ln w="9525">
                <a:noFill/>
                <a:miter lim="800000"/>
                <a:headEnd/>
                <a:tailEnd/>
              </a:ln>
            </p:spPr>
          </p:pic>
          <p:grpSp>
            <p:nvGrpSpPr>
              <p:cNvPr id="63" name="Grupp 63"/>
              <p:cNvGrpSpPr>
                <a:grpSpLocks/>
              </p:cNvGrpSpPr>
              <p:nvPr/>
            </p:nvGrpSpPr>
            <p:grpSpPr bwMode="auto">
              <a:xfrm>
                <a:off x="1665298" y="4495521"/>
                <a:ext cx="177718" cy="187882"/>
                <a:chOff x="7655220" y="5485519"/>
                <a:chExt cx="343737" cy="363599"/>
              </a:xfrm>
            </p:grpSpPr>
            <p:sp>
              <p:nvSpPr>
                <p:cNvPr id="64" name="Båge 72"/>
                <p:cNvSpPr/>
                <p:nvPr/>
              </p:nvSpPr>
              <p:spPr>
                <a:xfrm>
                  <a:off x="7655199" y="5525999"/>
                  <a:ext cx="294769" cy="273426"/>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5" name="Båge 64"/>
                <p:cNvSpPr/>
                <p:nvPr/>
              </p:nvSpPr>
              <p:spPr>
                <a:xfrm>
                  <a:off x="7661340" y="5486059"/>
                  <a:ext cx="337757" cy="362521"/>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6" name="Båge 65"/>
                <p:cNvSpPr/>
                <p:nvPr/>
              </p:nvSpPr>
              <p:spPr>
                <a:xfrm>
                  <a:off x="7655199" y="5569010"/>
                  <a:ext cx="251782" cy="233488"/>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pic>
          <p:nvPicPr>
            <p:cNvPr id="26" name="Bildobjekt 48"/>
            <p:cNvPicPr>
              <a:picLocks noChangeAspect="1"/>
            </p:cNvPicPr>
            <p:nvPr/>
          </p:nvPicPr>
          <p:blipFill>
            <a:blip r:embed="rId17" cstate="print"/>
            <a:srcRect/>
            <a:stretch>
              <a:fillRect/>
            </a:stretch>
          </p:blipFill>
          <p:spPr bwMode="auto">
            <a:xfrm>
              <a:off x="8184775" y="2177101"/>
              <a:ext cx="751083" cy="1702423"/>
            </a:xfrm>
            <a:prstGeom prst="rect">
              <a:avLst/>
            </a:prstGeom>
            <a:noFill/>
            <a:ln w="9525">
              <a:noFill/>
              <a:miter lim="800000"/>
              <a:headEnd/>
              <a:tailEnd/>
            </a:ln>
          </p:spPr>
        </p:pic>
        <p:grpSp>
          <p:nvGrpSpPr>
            <p:cNvPr id="27" name="Grupp 113"/>
            <p:cNvGrpSpPr/>
            <p:nvPr/>
          </p:nvGrpSpPr>
          <p:grpSpPr>
            <a:xfrm>
              <a:off x="7024407" y="2851659"/>
              <a:ext cx="1116024" cy="928024"/>
              <a:chOff x="695325" y="3467609"/>
              <a:chExt cx="1116024" cy="928024"/>
            </a:xfrm>
          </p:grpSpPr>
          <p:grpSp>
            <p:nvGrpSpPr>
              <p:cNvPr id="57" name="Grupp 77"/>
              <p:cNvGrpSpPr>
                <a:grpSpLocks/>
              </p:cNvGrpSpPr>
              <p:nvPr/>
            </p:nvGrpSpPr>
            <p:grpSpPr bwMode="auto">
              <a:xfrm>
                <a:off x="1631955" y="3482977"/>
                <a:ext cx="179394" cy="188913"/>
                <a:chOff x="7654646" y="5485745"/>
                <a:chExt cx="344149" cy="364336"/>
              </a:xfrm>
            </p:grpSpPr>
            <p:sp>
              <p:nvSpPr>
                <p:cNvPr id="59" name="Båge 58"/>
                <p:cNvSpPr/>
                <p:nvPr/>
              </p:nvSpPr>
              <p:spPr>
                <a:xfrm>
                  <a:off x="7654646" y="5525539"/>
                  <a:ext cx="295411" cy="275547"/>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0" name="Båge 59"/>
                <p:cNvSpPr/>
                <p:nvPr/>
              </p:nvSpPr>
              <p:spPr>
                <a:xfrm>
                  <a:off x="7660747" y="5485745"/>
                  <a:ext cx="338048" cy="364336"/>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1" name="Båge 60"/>
                <p:cNvSpPr/>
                <p:nvPr/>
              </p:nvSpPr>
              <p:spPr>
                <a:xfrm>
                  <a:off x="7654646" y="5568402"/>
                  <a:ext cx="252774" cy="235745"/>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pic>
            <p:nvPicPr>
              <p:cNvPr id="58" name="Bildobjekt 71" descr="TelepresencePad2B.png"/>
              <p:cNvPicPr>
                <a:picLocks noChangeAspect="1"/>
              </p:cNvPicPr>
              <p:nvPr/>
            </p:nvPicPr>
            <p:blipFill>
              <a:blip r:embed="rId18" cstate="print"/>
              <a:srcRect/>
              <a:stretch>
                <a:fillRect/>
              </a:stretch>
            </p:blipFill>
            <p:spPr bwMode="auto">
              <a:xfrm>
                <a:off x="695325" y="3467609"/>
                <a:ext cx="1058121" cy="928024"/>
              </a:xfrm>
              <a:prstGeom prst="rect">
                <a:avLst/>
              </a:prstGeom>
              <a:noFill/>
              <a:ln w="9525">
                <a:noFill/>
                <a:miter lim="800000"/>
                <a:headEnd/>
                <a:tailEnd/>
              </a:ln>
            </p:spPr>
          </p:pic>
        </p:grpSp>
        <p:grpSp>
          <p:nvGrpSpPr>
            <p:cNvPr id="28" name="Grupp 119"/>
            <p:cNvGrpSpPr/>
            <p:nvPr/>
          </p:nvGrpSpPr>
          <p:grpSpPr>
            <a:xfrm>
              <a:off x="9372600" y="1447800"/>
              <a:ext cx="1837766" cy="1673980"/>
              <a:chOff x="2551558" y="2384010"/>
              <a:chExt cx="1503709" cy="1471637"/>
            </a:xfrm>
          </p:grpSpPr>
          <p:pic>
            <p:nvPicPr>
              <p:cNvPr id="54" name="Bildobjekt 4"/>
              <p:cNvPicPr>
                <a:picLocks noChangeAspect="1"/>
              </p:cNvPicPr>
              <p:nvPr/>
            </p:nvPicPr>
            <p:blipFill>
              <a:blip r:embed="rId4" cstate="print"/>
              <a:srcRect/>
              <a:stretch>
                <a:fillRect/>
              </a:stretch>
            </p:blipFill>
            <p:spPr bwMode="auto">
              <a:xfrm>
                <a:off x="2763152" y="2850193"/>
                <a:ext cx="1005195" cy="854047"/>
              </a:xfrm>
              <a:prstGeom prst="rect">
                <a:avLst/>
              </a:prstGeom>
              <a:noFill/>
              <a:ln w="9525">
                <a:noFill/>
                <a:miter lim="800000"/>
                <a:headEnd/>
                <a:tailEnd/>
              </a:ln>
            </p:spPr>
          </p:pic>
          <p:pic>
            <p:nvPicPr>
              <p:cNvPr id="55" name="Bildobjekt 244"/>
              <p:cNvPicPr>
                <a:picLocks noChangeAspect="1"/>
              </p:cNvPicPr>
              <p:nvPr/>
            </p:nvPicPr>
            <p:blipFill>
              <a:blip r:embed="rId19" cstate="print"/>
              <a:stretch>
                <a:fillRect/>
              </a:stretch>
            </p:blipFill>
            <p:spPr bwMode="auto">
              <a:xfrm>
                <a:off x="2942186" y="3397627"/>
                <a:ext cx="281655" cy="458020"/>
              </a:xfrm>
              <a:prstGeom prst="rect">
                <a:avLst/>
              </a:prstGeom>
              <a:noFill/>
              <a:ln w="9525">
                <a:noFill/>
                <a:miter lim="800000"/>
                <a:headEnd/>
                <a:tailEnd/>
              </a:ln>
            </p:spPr>
          </p:pic>
          <p:pic>
            <p:nvPicPr>
              <p:cNvPr id="56" name="Picture 2"/>
              <p:cNvPicPr>
                <a:picLocks noChangeAspect="1" noChangeArrowheads="1"/>
              </p:cNvPicPr>
              <p:nvPr/>
            </p:nvPicPr>
            <p:blipFill>
              <a:blip r:embed="rId20" cstate="print"/>
              <a:srcRect/>
              <a:stretch>
                <a:fillRect/>
              </a:stretch>
            </p:blipFill>
            <p:spPr bwMode="auto">
              <a:xfrm>
                <a:off x="2551558" y="2384010"/>
                <a:ext cx="1503709" cy="1044991"/>
              </a:xfrm>
              <a:prstGeom prst="rect">
                <a:avLst/>
              </a:prstGeom>
              <a:noFill/>
              <a:ln w="9525">
                <a:noFill/>
                <a:miter lim="800000"/>
                <a:headEnd/>
                <a:tailEnd/>
              </a:ln>
            </p:spPr>
          </p:pic>
        </p:grpSp>
        <p:grpSp>
          <p:nvGrpSpPr>
            <p:cNvPr id="29" name="Grupp 123"/>
            <p:cNvGrpSpPr/>
            <p:nvPr/>
          </p:nvGrpSpPr>
          <p:grpSpPr>
            <a:xfrm>
              <a:off x="9144000" y="3886200"/>
              <a:ext cx="2235019" cy="1223344"/>
              <a:chOff x="3346631" y="4600575"/>
              <a:chExt cx="2235019" cy="1223344"/>
            </a:xfrm>
          </p:grpSpPr>
          <p:pic>
            <p:nvPicPr>
              <p:cNvPr id="37" name="Bildobjekt 4"/>
              <p:cNvPicPr>
                <a:picLocks noChangeAspect="1"/>
              </p:cNvPicPr>
              <p:nvPr/>
            </p:nvPicPr>
            <p:blipFill>
              <a:blip r:embed="rId4" cstate="print"/>
              <a:srcRect/>
              <a:stretch>
                <a:fillRect/>
              </a:stretch>
            </p:blipFill>
            <p:spPr bwMode="auto">
              <a:xfrm>
                <a:off x="3346631" y="4887747"/>
                <a:ext cx="2235019" cy="795640"/>
              </a:xfrm>
              <a:prstGeom prst="rect">
                <a:avLst/>
              </a:prstGeom>
              <a:noFill/>
              <a:ln w="9525">
                <a:noFill/>
                <a:miter lim="800000"/>
                <a:headEnd/>
                <a:tailEnd/>
              </a:ln>
            </p:spPr>
          </p:pic>
          <p:sp>
            <p:nvSpPr>
              <p:cNvPr id="38" name="Rektangel 37"/>
              <p:cNvSpPr/>
              <p:nvPr/>
            </p:nvSpPr>
            <p:spPr bwMode="auto">
              <a:xfrm rot="16200000">
                <a:off x="4163219" y="4487071"/>
                <a:ext cx="76200" cy="13890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39" name="Rektangel 38"/>
              <p:cNvSpPr/>
              <p:nvPr/>
            </p:nvSpPr>
            <p:spPr bwMode="auto">
              <a:xfrm>
                <a:off x="4338638" y="5207002"/>
                <a:ext cx="47625" cy="11271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ektangel 39"/>
              <p:cNvSpPr/>
              <p:nvPr/>
            </p:nvSpPr>
            <p:spPr bwMode="auto">
              <a:xfrm>
                <a:off x="4230688" y="4862515"/>
                <a:ext cx="65087" cy="293687"/>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Rektangel 40"/>
              <p:cNvSpPr/>
              <p:nvPr/>
            </p:nvSpPr>
            <p:spPr bwMode="auto">
              <a:xfrm>
                <a:off x="3960813" y="5207002"/>
                <a:ext cx="47625" cy="11271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Freeform 103"/>
              <p:cNvSpPr/>
              <p:nvPr/>
            </p:nvSpPr>
            <p:spPr bwMode="auto">
              <a:xfrm>
                <a:off x="3814763" y="4784727"/>
                <a:ext cx="350837" cy="109538"/>
              </a:xfrm>
              <a:custGeom>
                <a:avLst/>
                <a:gdLst>
                  <a:gd name="connsiteX0" fmla="*/ 0 w 602166"/>
                  <a:gd name="connsiteY0" fmla="*/ 189570 h 189570"/>
                  <a:gd name="connsiteX1" fmla="*/ 301083 w 602166"/>
                  <a:gd name="connsiteY1" fmla="*/ 22302 h 189570"/>
                  <a:gd name="connsiteX2" fmla="*/ 591015 w 602166"/>
                  <a:gd name="connsiteY2" fmla="*/ 66907 h 189570"/>
                </a:gdLst>
                <a:ahLst/>
                <a:cxnLst>
                  <a:cxn ang="0">
                    <a:pos x="connsiteX0" y="connsiteY0"/>
                  </a:cxn>
                  <a:cxn ang="0">
                    <a:pos x="connsiteX1" y="connsiteY1"/>
                  </a:cxn>
                  <a:cxn ang="0">
                    <a:pos x="connsiteX2" y="connsiteY2"/>
                  </a:cxn>
                </a:cxnLst>
                <a:rect l="l" t="t" r="r" b="b"/>
                <a:pathLst>
                  <a:path w="602166" h="189570">
                    <a:moveTo>
                      <a:pt x="0" y="189570"/>
                    </a:moveTo>
                    <a:cubicBezTo>
                      <a:pt x="101290" y="116158"/>
                      <a:pt x="202581" y="42746"/>
                      <a:pt x="301083" y="22302"/>
                    </a:cubicBezTo>
                    <a:cubicBezTo>
                      <a:pt x="399585" y="1858"/>
                      <a:pt x="602166" y="0"/>
                      <a:pt x="591015" y="66907"/>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43" name="Bildobjekt 100"/>
              <p:cNvPicPr>
                <a:picLocks noChangeAspect="1"/>
              </p:cNvPicPr>
              <p:nvPr/>
            </p:nvPicPr>
            <p:blipFill>
              <a:blip r:embed="rId21" cstate="print"/>
              <a:srcRect/>
              <a:stretch>
                <a:fillRect/>
              </a:stretch>
            </p:blipFill>
            <p:spPr bwMode="auto">
              <a:xfrm>
                <a:off x="3504697" y="4808710"/>
                <a:ext cx="361240" cy="236872"/>
              </a:xfrm>
              <a:prstGeom prst="rect">
                <a:avLst/>
              </a:prstGeom>
              <a:noFill/>
              <a:ln w="9525">
                <a:noFill/>
                <a:miter lim="800000"/>
                <a:headEnd/>
                <a:tailEnd/>
              </a:ln>
            </p:spPr>
          </p:pic>
          <p:pic>
            <p:nvPicPr>
              <p:cNvPr id="44" name="Bildobjekt 7"/>
              <p:cNvPicPr>
                <a:picLocks noChangeAspect="1"/>
              </p:cNvPicPr>
              <p:nvPr/>
            </p:nvPicPr>
            <p:blipFill>
              <a:blip r:embed="rId22" cstate="print"/>
              <a:srcRect/>
              <a:stretch>
                <a:fillRect/>
              </a:stretch>
            </p:blipFill>
            <p:spPr bwMode="auto">
              <a:xfrm>
                <a:off x="4231711" y="5268653"/>
                <a:ext cx="772184" cy="549783"/>
              </a:xfrm>
              <a:prstGeom prst="rect">
                <a:avLst/>
              </a:prstGeom>
              <a:noFill/>
              <a:ln w="9525">
                <a:noFill/>
                <a:miter lim="800000"/>
                <a:headEnd/>
                <a:tailEnd/>
              </a:ln>
            </p:spPr>
          </p:pic>
          <p:grpSp>
            <p:nvGrpSpPr>
              <p:cNvPr id="45" name="Grupp 61"/>
              <p:cNvGrpSpPr>
                <a:grpSpLocks/>
              </p:cNvGrpSpPr>
              <p:nvPr/>
            </p:nvGrpSpPr>
            <p:grpSpPr bwMode="auto">
              <a:xfrm>
                <a:off x="3459738" y="5208187"/>
                <a:ext cx="215875" cy="335913"/>
                <a:chOff x="7570224" y="5474633"/>
                <a:chExt cx="417847" cy="650317"/>
              </a:xfrm>
            </p:grpSpPr>
            <p:pic>
              <p:nvPicPr>
                <p:cNvPr id="49" name="Picture 19" descr="SmartPhone.png"/>
                <p:cNvPicPr>
                  <a:picLocks noChangeAspect="1"/>
                </p:cNvPicPr>
                <p:nvPr/>
              </p:nvPicPr>
              <p:blipFill>
                <a:blip r:embed="rId23" cstate="print"/>
                <a:srcRect/>
                <a:stretch>
                  <a:fillRect/>
                </a:stretch>
              </p:blipFill>
              <p:spPr bwMode="auto">
                <a:xfrm>
                  <a:off x="7570224" y="5627034"/>
                  <a:ext cx="281357" cy="497916"/>
                </a:xfrm>
                <a:prstGeom prst="rect">
                  <a:avLst/>
                </a:prstGeom>
                <a:noFill/>
                <a:ln w="9525">
                  <a:noFill/>
                  <a:miter lim="800000"/>
                  <a:headEnd/>
                  <a:tailEnd/>
                </a:ln>
              </p:spPr>
            </p:pic>
            <p:grpSp>
              <p:nvGrpSpPr>
                <p:cNvPr id="50" name="Grupp 63"/>
                <p:cNvGrpSpPr>
                  <a:grpSpLocks/>
                </p:cNvGrpSpPr>
                <p:nvPr/>
              </p:nvGrpSpPr>
              <p:grpSpPr bwMode="auto">
                <a:xfrm>
                  <a:off x="7644334" y="5474633"/>
                  <a:ext cx="343737" cy="363599"/>
                  <a:chOff x="7655220" y="5485519"/>
                  <a:chExt cx="343737" cy="363599"/>
                </a:xfrm>
              </p:grpSpPr>
              <p:sp>
                <p:nvSpPr>
                  <p:cNvPr id="51" name="Båge 72"/>
                  <p:cNvSpPr/>
                  <p:nvPr/>
                </p:nvSpPr>
                <p:spPr>
                  <a:xfrm>
                    <a:off x="7653743" y="5526252"/>
                    <a:ext cx="291911" cy="371877"/>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 name="Båge 73"/>
                  <p:cNvSpPr/>
                  <p:nvPr/>
                </p:nvSpPr>
                <p:spPr>
                  <a:xfrm>
                    <a:off x="7656815" y="5486299"/>
                    <a:ext cx="341077" cy="461004"/>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 name="Båge 74"/>
                  <p:cNvSpPr/>
                  <p:nvPr/>
                </p:nvSpPr>
                <p:spPr>
                  <a:xfrm>
                    <a:off x="7653743" y="5569279"/>
                    <a:ext cx="248893" cy="331923"/>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pic>
            <p:nvPicPr>
              <p:cNvPr id="46" name="Picture 33" descr="laptop_computer"/>
              <p:cNvPicPr>
                <a:picLocks noChangeAspect="1" noChangeArrowheads="1"/>
              </p:cNvPicPr>
              <p:nvPr/>
            </p:nvPicPr>
            <p:blipFill>
              <a:blip r:embed="rId10" cstate="print"/>
              <a:srcRect/>
              <a:stretch>
                <a:fillRect/>
              </a:stretch>
            </p:blipFill>
            <p:spPr bwMode="auto">
              <a:xfrm>
                <a:off x="3429026" y="5279941"/>
                <a:ext cx="785523" cy="543978"/>
              </a:xfrm>
              <a:prstGeom prst="rect">
                <a:avLst/>
              </a:prstGeom>
              <a:noFill/>
              <a:ln w="9525">
                <a:noFill/>
                <a:miter lim="800000"/>
                <a:headEnd/>
                <a:tailEnd/>
              </a:ln>
            </p:spPr>
          </p:pic>
          <p:pic>
            <p:nvPicPr>
              <p:cNvPr id="47" name="Bildobjekt 236"/>
              <p:cNvPicPr>
                <a:picLocks noChangeAspect="1"/>
              </p:cNvPicPr>
              <p:nvPr/>
            </p:nvPicPr>
            <p:blipFill>
              <a:blip r:embed="rId24" cstate="print"/>
              <a:stretch>
                <a:fillRect/>
              </a:stretch>
            </p:blipFill>
            <p:spPr bwMode="auto">
              <a:xfrm>
                <a:off x="4144970" y="4600575"/>
                <a:ext cx="299594" cy="487191"/>
              </a:xfrm>
              <a:prstGeom prst="rect">
                <a:avLst/>
              </a:prstGeom>
              <a:noFill/>
              <a:ln w="9525">
                <a:noFill/>
                <a:miter lim="800000"/>
                <a:headEnd/>
                <a:tailEnd/>
              </a:ln>
            </p:spPr>
          </p:pic>
          <p:pic>
            <p:nvPicPr>
              <p:cNvPr id="48" name="Picture 2"/>
              <p:cNvPicPr>
                <a:picLocks noChangeAspect="1" noChangeArrowheads="1"/>
              </p:cNvPicPr>
              <p:nvPr/>
            </p:nvPicPr>
            <p:blipFill>
              <a:blip r:embed="rId20" cstate="print"/>
              <a:srcRect/>
              <a:stretch>
                <a:fillRect/>
              </a:stretch>
            </p:blipFill>
            <p:spPr bwMode="auto">
              <a:xfrm>
                <a:off x="4527550" y="4667250"/>
                <a:ext cx="973138" cy="676275"/>
              </a:xfrm>
              <a:prstGeom prst="rect">
                <a:avLst/>
              </a:prstGeom>
              <a:noFill/>
              <a:ln w="9525">
                <a:noFill/>
                <a:miter lim="800000"/>
                <a:headEnd/>
                <a:tailEnd/>
              </a:ln>
            </p:spPr>
          </p:pic>
        </p:grpSp>
        <p:sp>
          <p:nvSpPr>
            <p:cNvPr id="30" name="textruta 29"/>
            <p:cNvSpPr txBox="1"/>
            <p:nvPr/>
          </p:nvSpPr>
          <p:spPr>
            <a:xfrm>
              <a:off x="9982200" y="3200400"/>
              <a:ext cx="2228850" cy="461665"/>
            </a:xfrm>
            <a:prstGeom prst="rect">
              <a:avLst/>
            </a:prstGeom>
            <a:noFill/>
          </p:spPr>
          <p:txBody>
            <a:bodyPr wrap="square" rtlCol="0">
              <a:spAutoFit/>
            </a:bodyPr>
            <a:lstStyle/>
            <a:p>
              <a:r>
                <a:rPr lang="en-US" sz="2400" b="1" dirty="0" smtClean="0">
                  <a:solidFill>
                    <a:srgbClr val="B30F41"/>
                  </a:solidFill>
                  <a:latin typeface="Arial" pitchFamily="34" charset="0"/>
                  <a:cs typeface="Arial" pitchFamily="34" charset="0"/>
                </a:rPr>
                <a:t>Internet+</a:t>
              </a:r>
              <a:endParaRPr lang="en-US" sz="2400" b="1" dirty="0">
                <a:solidFill>
                  <a:srgbClr val="B30F41"/>
                </a:solidFill>
                <a:latin typeface="Arial" pitchFamily="34" charset="0"/>
                <a:cs typeface="Arial" pitchFamily="34" charset="0"/>
              </a:endParaRPr>
            </a:p>
          </p:txBody>
        </p:sp>
        <p:grpSp>
          <p:nvGrpSpPr>
            <p:cNvPr id="31" name="Grupp 143"/>
            <p:cNvGrpSpPr/>
            <p:nvPr/>
          </p:nvGrpSpPr>
          <p:grpSpPr>
            <a:xfrm>
              <a:off x="8770883" y="2547471"/>
              <a:ext cx="3371812" cy="1874520"/>
              <a:chOff x="2441801" y="3163421"/>
              <a:chExt cx="3371812" cy="1874520"/>
            </a:xfrm>
          </p:grpSpPr>
          <p:sp>
            <p:nvSpPr>
              <p:cNvPr id="33" name="Ellips 71"/>
              <p:cNvSpPr>
                <a:spLocks noChangeArrowheads="1"/>
              </p:cNvSpPr>
              <p:nvPr/>
            </p:nvSpPr>
            <p:spPr bwMode="auto">
              <a:xfrm>
                <a:off x="2441801" y="3861019"/>
                <a:ext cx="727474" cy="733786"/>
              </a:xfrm>
              <a:prstGeom prst="ellipse">
                <a:avLst/>
              </a:prstGeom>
              <a:noFill/>
              <a:ln w="57150" algn="ctr">
                <a:solidFill>
                  <a:srgbClr val="FF9999"/>
                </a:solidFill>
                <a:round/>
                <a:headEnd/>
                <a:tailEnd/>
              </a:ln>
            </p:spPr>
            <p:txBody>
              <a:bodyPr/>
              <a:lstStyle/>
              <a:p>
                <a:endParaRPr lang="en-US" dirty="0"/>
              </a:p>
            </p:txBody>
          </p:sp>
          <p:sp>
            <p:nvSpPr>
              <p:cNvPr id="34" name="Ellips 136"/>
              <p:cNvSpPr>
                <a:spLocks noChangeArrowheads="1"/>
              </p:cNvSpPr>
              <p:nvPr/>
            </p:nvSpPr>
            <p:spPr bwMode="auto">
              <a:xfrm>
                <a:off x="5177118" y="4349750"/>
                <a:ext cx="636495" cy="656190"/>
              </a:xfrm>
              <a:prstGeom prst="ellipse">
                <a:avLst/>
              </a:prstGeom>
              <a:noFill/>
              <a:ln w="57150" algn="ctr">
                <a:solidFill>
                  <a:srgbClr val="FF9999"/>
                </a:solidFill>
                <a:round/>
                <a:headEnd/>
                <a:tailEnd/>
              </a:ln>
            </p:spPr>
            <p:txBody>
              <a:bodyPr/>
              <a:lstStyle/>
              <a:p>
                <a:endParaRPr lang="en-US" dirty="0"/>
              </a:p>
            </p:txBody>
          </p:sp>
          <p:sp>
            <p:nvSpPr>
              <p:cNvPr id="35" name="Ellips 135"/>
              <p:cNvSpPr>
                <a:spLocks noChangeArrowheads="1"/>
              </p:cNvSpPr>
              <p:nvPr/>
            </p:nvSpPr>
            <p:spPr bwMode="auto">
              <a:xfrm>
                <a:off x="3500718" y="4425950"/>
                <a:ext cx="586928" cy="611991"/>
              </a:xfrm>
              <a:prstGeom prst="ellipse">
                <a:avLst/>
              </a:prstGeom>
              <a:noFill/>
              <a:ln w="57150" algn="ctr">
                <a:solidFill>
                  <a:srgbClr val="FF9999"/>
                </a:solidFill>
                <a:round/>
                <a:headEnd/>
                <a:tailEnd/>
              </a:ln>
            </p:spPr>
            <p:txBody>
              <a:bodyPr/>
              <a:lstStyle/>
              <a:p>
                <a:endParaRPr lang="en-US" dirty="0"/>
              </a:p>
            </p:txBody>
          </p:sp>
          <p:sp>
            <p:nvSpPr>
              <p:cNvPr id="36" name="Ellips 71"/>
              <p:cNvSpPr>
                <a:spLocks noChangeArrowheads="1"/>
              </p:cNvSpPr>
              <p:nvPr/>
            </p:nvSpPr>
            <p:spPr bwMode="auto">
              <a:xfrm>
                <a:off x="3362673" y="3163421"/>
                <a:ext cx="655757" cy="645458"/>
              </a:xfrm>
              <a:prstGeom prst="ellipse">
                <a:avLst/>
              </a:prstGeom>
              <a:noFill/>
              <a:ln w="57150" algn="ctr">
                <a:solidFill>
                  <a:srgbClr val="FF9999"/>
                </a:solidFill>
                <a:round/>
                <a:headEnd/>
                <a:tailEnd/>
              </a:ln>
            </p:spPr>
            <p:txBody>
              <a:bodyPr/>
              <a:lstStyle/>
              <a:p>
                <a:endParaRPr lang="en-US" dirty="0"/>
              </a:p>
            </p:txBody>
          </p:sp>
        </p:grpSp>
        <p:pic>
          <p:nvPicPr>
            <p:cNvPr id="32" name="Bildobjekt 157"/>
            <p:cNvPicPr>
              <a:picLocks noChangeAspect="1"/>
            </p:cNvPicPr>
            <p:nvPr/>
          </p:nvPicPr>
          <p:blipFill>
            <a:blip r:embed="rId25" cstate="print"/>
            <a:stretch>
              <a:fillRect/>
            </a:stretch>
          </p:blipFill>
          <p:spPr bwMode="auto">
            <a:xfrm>
              <a:off x="8950838" y="3277038"/>
              <a:ext cx="378619" cy="615699"/>
            </a:xfrm>
            <a:prstGeom prst="rect">
              <a:avLst/>
            </a:prstGeom>
            <a:noFill/>
            <a:ln w="9525">
              <a:noFill/>
              <a:miter lim="800000"/>
              <a:headEnd/>
              <a:tailEnd/>
            </a:ln>
          </p:spPr>
        </p:pic>
      </p:grpSp>
      <p:pic>
        <p:nvPicPr>
          <p:cNvPr id="87" name="Bildobjekt 86" descr="Ingate237.png"/>
          <p:cNvPicPr>
            <a:picLocks noChangeAspect="1"/>
          </p:cNvPicPr>
          <p:nvPr/>
        </p:nvPicPr>
        <p:blipFill>
          <a:blip r:embed="rId26" cstate="print"/>
          <a:stretch>
            <a:fillRect/>
          </a:stretch>
        </p:blipFill>
        <p:spPr>
          <a:xfrm>
            <a:off x="12204000" y="972000"/>
            <a:ext cx="2257740" cy="62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24200" y="329566"/>
            <a:ext cx="8839200" cy="1423034"/>
          </a:xfrm>
        </p:spPr>
        <p:txBody>
          <a:bodyPr anchor="t" anchorCtr="0"/>
          <a:lstStyle/>
          <a:p>
            <a:pPr algn="l"/>
            <a:r>
              <a:rPr lang="en-US" sz="4000" b="1" dirty="0" smtClean="0"/>
              <a:t>The Killer Application is: </a:t>
            </a:r>
            <a:br>
              <a:rPr lang="en-US" sz="4000" b="1" dirty="0" smtClean="0"/>
            </a:br>
            <a:r>
              <a:rPr lang="en-US" sz="4000" b="1" dirty="0" smtClean="0"/>
              <a:t>Better Broadband Available Everywhere</a:t>
            </a:r>
            <a:endParaRPr lang="en-US" sz="4000" b="1" dirty="0"/>
          </a:p>
        </p:txBody>
      </p:sp>
      <p:sp>
        <p:nvSpPr>
          <p:cNvPr id="4" name="Date Placeholder 3"/>
          <p:cNvSpPr>
            <a:spLocks noGrp="1"/>
          </p:cNvSpPr>
          <p:nvPr>
            <p:ph type="dt" sz="half" idx="10"/>
          </p:nvPr>
        </p:nvSpPr>
        <p:spPr>
          <a:xfrm>
            <a:off x="3124200" y="7791450"/>
            <a:ext cx="3413760" cy="438150"/>
          </a:xfrm>
        </p:spPr>
        <p:txBody>
          <a:bodyPr/>
          <a:lstStyle/>
          <a:p>
            <a:fld id="{3874E8BE-1F4B-486A-A8F5-B758AB35D8BE}" type="datetime1">
              <a:rPr lang="en-US" smtClean="0"/>
              <a:pPr/>
              <a:t>11/29/2013</a:t>
            </a:fld>
            <a:endParaRPr lang="en-US" dirty="0"/>
          </a:p>
        </p:txBody>
      </p:sp>
      <p:sp>
        <p:nvSpPr>
          <p:cNvPr id="5" name="Slide Number Placeholder 4"/>
          <p:cNvSpPr>
            <a:spLocks noGrp="1"/>
          </p:cNvSpPr>
          <p:nvPr>
            <p:ph type="sldNum" sz="quarter" idx="12"/>
          </p:nvPr>
        </p:nvSpPr>
        <p:spPr>
          <a:xfrm>
            <a:off x="11216640" y="7239000"/>
            <a:ext cx="3413760" cy="438150"/>
          </a:xfrm>
        </p:spPr>
        <p:txBody>
          <a:bodyPr/>
          <a:lstStyle/>
          <a:p>
            <a:fld id="{A262969A-CC22-4827-951F-3CB967F4FB33}" type="slidenum">
              <a:rPr lang="en-US" smtClean="0"/>
              <a:pPr/>
              <a:t>11</a:t>
            </a:fld>
            <a:endParaRPr lang="en-US" dirty="0"/>
          </a:p>
        </p:txBody>
      </p:sp>
      <p:sp>
        <p:nvSpPr>
          <p:cNvPr id="6" name="TextBox 2"/>
          <p:cNvSpPr txBox="1"/>
          <p:nvPr/>
        </p:nvSpPr>
        <p:spPr>
          <a:xfrm>
            <a:off x="228600" y="1844842"/>
            <a:ext cx="13868400" cy="962894"/>
          </a:xfrm>
          <a:prstGeom prst="rect">
            <a:avLst/>
          </a:prstGeom>
          <a:noFill/>
        </p:spPr>
        <p:txBody>
          <a:bodyPr wrap="square" lIns="130622" tIns="65311" rIns="130622" bIns="65311" rtlCol="0">
            <a:spAutoFit/>
          </a:bodyPr>
          <a:lstStyle/>
          <a:p>
            <a:pPr marL="268288" indent="-268288" algn="ctr">
              <a:spcBef>
                <a:spcPts val="1200"/>
              </a:spcBef>
              <a:buClr>
                <a:srgbClr val="B30F41"/>
              </a:buClr>
            </a:pPr>
            <a:r>
              <a:rPr lang="en-US" sz="5400" b="1" dirty="0" smtClean="0">
                <a:solidFill>
                  <a:srgbClr val="C00000"/>
                </a:solidFill>
              </a:rPr>
              <a:t>Meet Ingate at Display Table #4</a:t>
            </a:r>
            <a:endParaRPr lang="en-US" sz="5400" b="1" dirty="0" smtClean="0">
              <a:solidFill>
                <a:srgbClr val="B30F41"/>
              </a:solidFill>
            </a:endParaRPr>
          </a:p>
        </p:txBody>
      </p:sp>
      <p:pic>
        <p:nvPicPr>
          <p:cNvPr id="12" name="Bildobjekt 11" descr="Ingate237.png"/>
          <p:cNvPicPr>
            <a:picLocks noChangeAspect="1"/>
          </p:cNvPicPr>
          <p:nvPr/>
        </p:nvPicPr>
        <p:blipFill>
          <a:blip r:embed="rId2" cstate="print"/>
          <a:stretch>
            <a:fillRect/>
          </a:stretch>
        </p:blipFill>
        <p:spPr>
          <a:xfrm>
            <a:off x="12204000" y="972000"/>
            <a:ext cx="2257740" cy="628738"/>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228600" y="3276600"/>
            <a:ext cx="11449165" cy="4402137"/>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11887200" y="3429000"/>
            <a:ext cx="2316163" cy="1858963"/>
          </a:xfrm>
          <a:prstGeom prst="rect">
            <a:avLst/>
          </a:prstGeom>
          <a:noFill/>
          <a:ln w="9525">
            <a:noFill/>
            <a:miter lim="800000"/>
            <a:headEnd/>
            <a:tailEnd/>
          </a:ln>
          <a:effectLst/>
        </p:spPr>
      </p:pic>
      <p:pic>
        <p:nvPicPr>
          <p:cNvPr id="13" name="Bildobjekt 12" descr="WebRTCSymbolQTURN2.png"/>
          <p:cNvPicPr>
            <a:picLocks noChangeAspect="1"/>
          </p:cNvPicPr>
          <p:nvPr/>
        </p:nvPicPr>
        <p:blipFill>
          <a:blip r:embed="rId5" cstate="print"/>
          <a:stretch>
            <a:fillRect/>
          </a:stretch>
        </p:blipFill>
        <p:spPr>
          <a:xfrm>
            <a:off x="12268200" y="1752600"/>
            <a:ext cx="1663452" cy="16474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77500" lnSpcReduction="20000"/>
          </a:bodyPr>
          <a:lstStyle/>
          <a:p>
            <a:pPr marL="914400" indent="-914400">
              <a:buFont typeface="+mj-lt"/>
              <a:buAutoNum type="arabicPeriod"/>
            </a:pPr>
            <a:r>
              <a:rPr lang="en-US" dirty="0" smtClean="0"/>
              <a:t>Will there be better price plans, even without WebRTC?  Today – in addition to telephony – the more valuable/costly broadband usage is only measured in various amounts of data transferred (not considering quality or customer value).</a:t>
            </a:r>
          </a:p>
          <a:p>
            <a:pPr marL="914400" indent="-914400">
              <a:buFont typeface="+mj-lt"/>
              <a:buAutoNum type="arabicPeriod"/>
            </a:pPr>
            <a:endParaRPr lang="en-US" dirty="0" smtClean="0"/>
          </a:p>
          <a:p>
            <a:pPr marL="914400" indent="-914400">
              <a:buFont typeface="+mj-lt"/>
              <a:buAutoNum type="arabicPeriod"/>
            </a:pPr>
            <a:r>
              <a:rPr lang="en-US" dirty="0" smtClean="0"/>
              <a:t>WebRTC has no addresses, but will the always-logged-in Giants – </a:t>
            </a:r>
            <a:r>
              <a:rPr lang="en-US" dirty="0" err="1" smtClean="0"/>
              <a:t>Facebook</a:t>
            </a:r>
            <a:r>
              <a:rPr lang="en-US" dirty="0" smtClean="0"/>
              <a:t>, Twitter, Gmail – break the </a:t>
            </a:r>
            <a:r>
              <a:rPr lang="en-US" dirty="0" err="1" smtClean="0"/>
              <a:t>telco</a:t>
            </a:r>
            <a:r>
              <a:rPr lang="en-US" dirty="0" smtClean="0"/>
              <a:t> monopoly on phone numbers? They have knowledge of your mobile numbers and can be seen as giant “SIP registrars &amp; ENUM databases”. They can offer to terminate the phone calls in the browser. (Compare how </a:t>
            </a:r>
            <a:r>
              <a:rPr lang="en-US" dirty="0" err="1" smtClean="0"/>
              <a:t>iPhone</a:t>
            </a:r>
            <a:r>
              <a:rPr lang="en-US" dirty="0" smtClean="0"/>
              <a:t> takes the SMSs.)</a:t>
            </a:r>
          </a:p>
        </p:txBody>
      </p:sp>
      <p:sp>
        <p:nvSpPr>
          <p:cNvPr id="4" name="Date Placeholder 3"/>
          <p:cNvSpPr>
            <a:spLocks noGrp="1"/>
          </p:cNvSpPr>
          <p:nvPr>
            <p:ph type="dt" sz="half" idx="10"/>
          </p:nvPr>
        </p:nvSpPr>
        <p:spPr/>
        <p:txBody>
          <a:bodyPr/>
          <a:lstStyle/>
          <a:p>
            <a:fld id="{C7BF006C-F008-45CA-95FB-4C575F2B0D76}" type="datetime1">
              <a:rPr lang="en-US" smtClean="0"/>
              <a:pPr/>
              <a:t>11/29/2013</a:t>
            </a:fld>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85000" lnSpcReduction="10000"/>
          </a:bodyPr>
          <a:lstStyle/>
          <a:p>
            <a:pPr marL="914400" indent="-914400">
              <a:buFont typeface="+mj-lt"/>
              <a:buAutoNum type="arabicPeriod" startAt="3"/>
            </a:pPr>
            <a:r>
              <a:rPr lang="en-US" dirty="0" smtClean="0"/>
              <a:t>We have heard that pipe delivery is not “just all about bandwidth”. That is quite different in different camps. The telephony world is often concerned about the 3.5 kHz POTS voice quality over IP, while the network </a:t>
            </a:r>
            <a:r>
              <a:rPr lang="en-US" dirty="0" err="1" smtClean="0"/>
              <a:t>QoS</a:t>
            </a:r>
            <a:r>
              <a:rPr lang="en-US" dirty="0" smtClean="0"/>
              <a:t> for the </a:t>
            </a:r>
            <a:r>
              <a:rPr lang="en-US" dirty="0" err="1" smtClean="0"/>
              <a:t>HiFi</a:t>
            </a:r>
            <a:r>
              <a:rPr lang="en-US" smtClean="0"/>
              <a:t>, HD-capable </a:t>
            </a:r>
            <a:r>
              <a:rPr lang="en-US" dirty="0" smtClean="0"/>
              <a:t>WebRTC is not considered in other camps. Comments?</a:t>
            </a:r>
          </a:p>
          <a:p>
            <a:pPr marL="914400" indent="-914400">
              <a:buFont typeface="+mj-lt"/>
              <a:buAutoNum type="arabicPeriod" startAt="3"/>
            </a:pPr>
            <a:endParaRPr lang="en-US" dirty="0" smtClean="0"/>
          </a:p>
          <a:p>
            <a:pPr marL="914400" indent="-914400">
              <a:buFont typeface="+mj-lt"/>
              <a:buAutoNum type="arabicPeriod" startAt="3"/>
            </a:pPr>
            <a:r>
              <a:rPr lang="en-US" dirty="0" smtClean="0"/>
              <a:t>Is video conferencing with Telepresence quality really disruptive? Will we travel less? Will interviews just be electronic? Will conferences like this be over the net? …</a:t>
            </a:r>
          </a:p>
          <a:p>
            <a:pPr>
              <a:buNone/>
            </a:pPr>
            <a:endParaRPr lang="en-US" dirty="0"/>
          </a:p>
        </p:txBody>
      </p:sp>
      <p:sp>
        <p:nvSpPr>
          <p:cNvPr id="4" name="Date Placeholder 3"/>
          <p:cNvSpPr>
            <a:spLocks noGrp="1"/>
          </p:cNvSpPr>
          <p:nvPr>
            <p:ph type="dt" sz="half" idx="10"/>
          </p:nvPr>
        </p:nvSpPr>
        <p:spPr/>
        <p:txBody>
          <a:bodyPr/>
          <a:lstStyle/>
          <a:p>
            <a:fld id="{C7BF006C-F008-45CA-95FB-4C575F2B0D76}" type="datetime1">
              <a:rPr lang="en-US" smtClean="0"/>
              <a:pPr/>
              <a:t>11/29/2013</a:t>
            </a:fld>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13</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Realistic Future Service Provider Opportunities</a:t>
            </a:r>
            <a:endParaRPr lang="en-US" dirty="0"/>
          </a:p>
        </p:txBody>
      </p:sp>
      <p:sp>
        <p:nvSpPr>
          <p:cNvPr id="7" name="Subtitle 6"/>
          <p:cNvSpPr>
            <a:spLocks noGrp="1"/>
          </p:cNvSpPr>
          <p:nvPr>
            <p:ph type="subTitle" idx="1"/>
          </p:nvPr>
        </p:nvSpPr>
        <p:spPr>
          <a:xfrm>
            <a:off x="381000" y="4663440"/>
            <a:ext cx="9477005" cy="2804160"/>
          </a:xfrm>
        </p:spPr>
        <p:txBody>
          <a:bodyPr>
            <a:normAutofit fontScale="77500" lnSpcReduction="20000"/>
          </a:bodyPr>
          <a:lstStyle/>
          <a:p>
            <a:r>
              <a:rPr lang="en-US" dirty="0" smtClean="0"/>
              <a:t>Victor </a:t>
            </a:r>
            <a:r>
              <a:rPr lang="en-US" dirty="0" err="1" smtClean="0"/>
              <a:t>Pascual</a:t>
            </a:r>
            <a:r>
              <a:rPr lang="en-US" dirty="0" smtClean="0"/>
              <a:t> Avila</a:t>
            </a:r>
          </a:p>
          <a:p>
            <a:r>
              <a:rPr lang="en-US" dirty="0" smtClean="0"/>
              <a:t>Independent</a:t>
            </a:r>
          </a:p>
          <a:p>
            <a:r>
              <a:rPr lang="en-US" dirty="0" smtClean="0"/>
              <a:t>Technology, Innovation &amp; Strategy Consultant Email</a:t>
            </a:r>
          </a:p>
          <a:p>
            <a:r>
              <a:rPr lang="en-US" dirty="0" smtClean="0"/>
              <a:t>Twitter, etc</a:t>
            </a:r>
          </a:p>
          <a:p>
            <a:endParaRPr lang="en-US" dirty="0"/>
          </a:p>
        </p:txBody>
      </p:sp>
      <p:sp>
        <p:nvSpPr>
          <p:cNvPr id="4" name="Date Placeholder 3"/>
          <p:cNvSpPr>
            <a:spLocks noGrp="1"/>
          </p:cNvSpPr>
          <p:nvPr>
            <p:ph type="dt" sz="half" idx="10"/>
          </p:nvPr>
        </p:nvSpPr>
        <p:spPr/>
        <p:txBody>
          <a:bodyPr/>
          <a:lstStyle/>
          <a:p>
            <a:fld id="{A2CE1233-30D8-4D4E-AD04-D41A76262217}" type="datetime1">
              <a:rPr lang="en-US" smtClean="0"/>
              <a:pPr/>
              <a:t>11/29/2013</a:t>
            </a:fld>
            <a:endParaRPr lang="en-US"/>
          </a:p>
        </p:txBody>
      </p:sp>
      <p:sp>
        <p:nvSpPr>
          <p:cNvPr id="5" name="Slide Number Placeholder 4"/>
          <p:cNvSpPr>
            <a:spLocks noGrp="1"/>
          </p:cNvSpPr>
          <p:nvPr>
            <p:ph type="sldNum" sz="quarter" idx="12"/>
          </p:nvPr>
        </p:nvSpPr>
        <p:spPr/>
        <p:txBody>
          <a:bodyPr/>
          <a:lstStyle/>
          <a:p>
            <a:fld id="{A262969A-CC22-4827-951F-3CB967F4FB33}" type="slidenum">
              <a:rPr lang="en-US" smtClean="0"/>
              <a:pPr/>
              <a:t>2</a:t>
            </a:fld>
            <a:endParaRPr lang="en-US"/>
          </a:p>
        </p:txBody>
      </p:sp>
      <p:pic>
        <p:nvPicPr>
          <p:cNvPr id="9" name="Picture 2" descr="http://www.prosportstickers.com/product_images/a/independent_logo_2__72952.jpg"/>
          <p:cNvPicPr>
            <a:picLocks noChangeAspect="1" noChangeArrowheads="1"/>
          </p:cNvPicPr>
          <p:nvPr/>
        </p:nvPicPr>
        <p:blipFill>
          <a:blip r:embed="rId2" cstate="print"/>
          <a:srcRect/>
          <a:stretch>
            <a:fillRect/>
          </a:stretch>
        </p:blipFill>
        <p:spPr bwMode="auto">
          <a:xfrm>
            <a:off x="9695083" y="5041900"/>
            <a:ext cx="3905559" cy="208703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6096000"/>
            <a:ext cx="9448800" cy="1634490"/>
          </a:xfrm>
        </p:spPr>
        <p:txBody>
          <a:bodyPr/>
          <a:lstStyle/>
          <a:p>
            <a:r>
              <a:rPr lang="en-US" dirty="0" smtClean="0"/>
              <a:t>THE “</a:t>
            </a:r>
            <a:r>
              <a:rPr lang="en-US" dirty="0" err="1" smtClean="0"/>
              <a:t>WeBRTC</a:t>
            </a:r>
            <a:r>
              <a:rPr lang="en-US" dirty="0" smtClean="0"/>
              <a:t>-Ready” </a:t>
            </a:r>
            <a:r>
              <a:rPr lang="en-US" dirty="0" err="1" smtClean="0"/>
              <a:t>ACcess</a:t>
            </a:r>
            <a:endParaRPr lang="en-US" dirty="0"/>
          </a:p>
        </p:txBody>
      </p:sp>
      <p:sp>
        <p:nvSpPr>
          <p:cNvPr id="4" name="Date Placeholder 3"/>
          <p:cNvSpPr>
            <a:spLocks noGrp="1"/>
          </p:cNvSpPr>
          <p:nvPr>
            <p:ph type="dt" sz="half" idx="10"/>
          </p:nvPr>
        </p:nvSpPr>
        <p:spPr>
          <a:xfrm>
            <a:off x="3276600" y="7791450"/>
            <a:ext cx="3413760" cy="438150"/>
          </a:xfrm>
        </p:spPr>
        <p:txBody>
          <a:bodyPr/>
          <a:lstStyle/>
          <a:p>
            <a:fld id="{A2CE1233-30D8-4D4E-AD04-D41A76262217}" type="datetime1">
              <a:rPr lang="en-US" smtClean="0"/>
              <a:pPr/>
              <a:t>11/29/2013</a:t>
            </a:fld>
            <a:endParaRPr lang="en-US" dirty="0"/>
          </a:p>
        </p:txBody>
      </p:sp>
      <p:sp>
        <p:nvSpPr>
          <p:cNvPr id="5" name="Slide Number Placeholder 4"/>
          <p:cNvSpPr>
            <a:spLocks noGrp="1"/>
          </p:cNvSpPr>
          <p:nvPr>
            <p:ph type="sldNum" sz="quarter" idx="12"/>
          </p:nvPr>
        </p:nvSpPr>
        <p:spPr>
          <a:xfrm>
            <a:off x="11216640" y="7239000"/>
            <a:ext cx="3413760" cy="438150"/>
          </a:xfrm>
        </p:spPr>
        <p:txBody>
          <a:bodyPr/>
          <a:lstStyle/>
          <a:p>
            <a:fld id="{A262969A-CC22-4827-951F-3CB967F4FB33}" type="slidenum">
              <a:rPr lang="en-US" smtClean="0"/>
              <a:pPr/>
              <a:t>3</a:t>
            </a:fld>
            <a:endParaRPr lang="en-US" dirty="0"/>
          </a:p>
        </p:txBody>
      </p:sp>
      <p:sp>
        <p:nvSpPr>
          <p:cNvPr id="8" name="Platshållare för text 7"/>
          <p:cNvSpPr>
            <a:spLocks noGrp="1"/>
          </p:cNvSpPr>
          <p:nvPr>
            <p:ph type="body" idx="1"/>
          </p:nvPr>
        </p:nvSpPr>
        <p:spPr>
          <a:xfrm>
            <a:off x="990600" y="3886200"/>
            <a:ext cx="12435840" cy="1800224"/>
          </a:xfrm>
        </p:spPr>
        <p:txBody>
          <a:bodyPr>
            <a:normAutofit fontScale="92500" lnSpcReduction="10000"/>
          </a:bodyPr>
          <a:lstStyle/>
          <a:p>
            <a:r>
              <a:rPr lang="en-US" sz="3200" b="1" smtClean="0">
                <a:solidFill>
                  <a:schemeClr val="tx1"/>
                </a:solidFill>
              </a:rPr>
              <a:t>Karl Stahl</a:t>
            </a:r>
            <a:br>
              <a:rPr lang="en-US" sz="3200" b="1" smtClean="0">
                <a:solidFill>
                  <a:schemeClr val="tx1"/>
                </a:solidFill>
              </a:rPr>
            </a:br>
            <a:r>
              <a:rPr lang="en-US" sz="3200" b="1" smtClean="0">
                <a:solidFill>
                  <a:schemeClr val="tx1"/>
                </a:solidFill>
              </a:rPr>
              <a:t>CEO/CTO</a:t>
            </a:r>
            <a:br>
              <a:rPr lang="en-US" sz="3200" b="1" smtClean="0">
                <a:solidFill>
                  <a:schemeClr val="tx1"/>
                </a:solidFill>
              </a:rPr>
            </a:br>
            <a:r>
              <a:rPr lang="en-US" sz="3200" b="1" smtClean="0">
                <a:solidFill>
                  <a:schemeClr val="tx1"/>
                </a:solidFill>
              </a:rPr>
              <a:t>Ingate Systems</a:t>
            </a:r>
            <a:r>
              <a:rPr lang="en-US" sz="3200" smtClean="0"/>
              <a:t/>
            </a:r>
            <a:br>
              <a:rPr lang="en-US" sz="3200" smtClean="0"/>
            </a:br>
            <a:r>
              <a:rPr lang="en-US" sz="3200" smtClean="0">
                <a:solidFill>
                  <a:srgbClr val="898989"/>
                </a:solidFill>
                <a:hlinkClick r:id="rId2"/>
              </a:rPr>
              <a:t>karl.stahl@intertex.se</a:t>
            </a:r>
            <a:endParaRPr lang="en-US">
              <a:solidFill>
                <a:srgbClr val="898989"/>
              </a:solidFill>
            </a:endParaRPr>
          </a:p>
        </p:txBody>
      </p:sp>
      <p:sp>
        <p:nvSpPr>
          <p:cNvPr id="10" name="Title 5"/>
          <p:cNvSpPr txBox="1">
            <a:spLocks/>
          </p:cNvSpPr>
          <p:nvPr/>
        </p:nvSpPr>
        <p:spPr>
          <a:xfrm>
            <a:off x="1155701" y="4038601"/>
            <a:ext cx="5321299" cy="1905000"/>
          </a:xfrm>
          <a:prstGeom prst="rect">
            <a:avLst/>
          </a:prstGeom>
        </p:spPr>
        <p:txBody>
          <a:bodyPr vert="horz" lIns="130622" tIns="65311" rIns="130622" bIns="65311" rtlCol="0" anchor="t">
            <a:noAutofit/>
          </a:bodyPr>
          <a:lstStyle/>
          <a:p>
            <a:pPr marL="0" marR="0" lvl="0" indent="0" algn="l" defTabSz="130622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smtClean="0">
                <a:ln>
                  <a:noFill/>
                </a:ln>
                <a:solidFill>
                  <a:schemeClr val="tx1"/>
                </a:solidFill>
                <a:effectLst/>
                <a:uLnTx/>
                <a:uFillTx/>
                <a:latin typeface="+mj-lt"/>
                <a:ea typeface="+mj-ea"/>
                <a:cs typeface="+mj-cs"/>
              </a:rPr>
              <a:t/>
            </a:r>
            <a:br>
              <a:rPr kumimoji="0" lang="en-US" sz="3600" b="1" i="0" u="none" strike="noStrike" kern="1200" cap="all" spc="0" normalizeH="0" baseline="0" smtClean="0">
                <a:ln>
                  <a:noFill/>
                </a:ln>
                <a:solidFill>
                  <a:schemeClr val="tx1"/>
                </a:solidFill>
                <a:effectLst/>
                <a:uLnTx/>
                <a:uFillTx/>
                <a:latin typeface="+mj-lt"/>
                <a:ea typeface="+mj-ea"/>
                <a:cs typeface="+mj-cs"/>
              </a:rPr>
            </a:br>
            <a:endParaRPr kumimoji="0" lang="en-US" sz="3600" b="1" i="0" u="none" strike="noStrike" kern="1200" cap="all" spc="0" normalizeH="0" baseline="0">
              <a:ln>
                <a:noFill/>
              </a:ln>
              <a:solidFill>
                <a:schemeClr val="tx1"/>
              </a:solidFill>
              <a:effectLst/>
              <a:uLnTx/>
              <a:uFillTx/>
              <a:latin typeface="+mj-lt"/>
              <a:ea typeface="+mj-ea"/>
              <a:cs typeface="+mj-cs"/>
            </a:endParaRPr>
          </a:p>
        </p:txBody>
      </p:sp>
      <p:sp>
        <p:nvSpPr>
          <p:cNvPr id="11" name="Rectangle 2"/>
          <p:cNvSpPr/>
          <p:nvPr/>
        </p:nvSpPr>
        <p:spPr>
          <a:xfrm>
            <a:off x="6858000" y="1295400"/>
            <a:ext cx="7086600" cy="266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r>
              <a:rPr lang="en-US" dirty="0" err="1" smtClean="0">
                <a:solidFill>
                  <a:schemeClr val="tx1"/>
                </a:solidFill>
              </a:rPr>
              <a:t>Ingate’s</a:t>
            </a:r>
            <a:r>
              <a:rPr lang="en-US" dirty="0" smtClean="0">
                <a:solidFill>
                  <a:schemeClr val="tx1"/>
                </a:solidFill>
              </a:rPr>
              <a:t> SBCs do more than </a:t>
            </a:r>
            <a:r>
              <a:rPr lang="en-US" dirty="0" err="1" smtClean="0">
                <a:solidFill>
                  <a:schemeClr val="tx1"/>
                </a:solidFill>
              </a:rPr>
              <a:t>POTSoIP</a:t>
            </a:r>
            <a:r>
              <a:rPr lang="en-US" dirty="0" smtClean="0">
                <a:solidFill>
                  <a:schemeClr val="tx1"/>
                </a:solidFill>
              </a:rPr>
              <a:t> SIP. They were developed for standards-compliant end-to-end multimedia SIP connectivity everywhere. </a:t>
            </a:r>
          </a:p>
          <a:p>
            <a:pPr>
              <a:spcBef>
                <a:spcPts val="600"/>
              </a:spcBef>
            </a:pPr>
            <a:r>
              <a:rPr lang="en-US" dirty="0" smtClean="0">
                <a:solidFill>
                  <a:schemeClr val="tx1"/>
                </a:solidFill>
              </a:rPr>
              <a:t>WebRTC is just aligned – Ingate adds Q-TURN telepresence quality and the WebRTC &amp; SIP PBX Companion for the enterprise UC “social network”.</a:t>
            </a:r>
          </a:p>
        </p:txBody>
      </p:sp>
      <p:pic>
        <p:nvPicPr>
          <p:cNvPr id="12" name="Bildobjekt 11" descr="ingatelogo.gif"/>
          <p:cNvPicPr>
            <a:picLocks noChangeAspect="1"/>
          </p:cNvPicPr>
          <p:nvPr/>
        </p:nvPicPr>
        <p:blipFill>
          <a:blip r:embed="rId3" cstate="print"/>
          <a:stretch>
            <a:fillRect/>
          </a:stretch>
        </p:blipFill>
        <p:spPr>
          <a:xfrm>
            <a:off x="1066800" y="1295400"/>
            <a:ext cx="4495800" cy="1254715"/>
          </a:xfrm>
          <a:prstGeom prst="rect">
            <a:avLst/>
          </a:prstGeom>
        </p:spPr>
      </p:pic>
      <p:sp>
        <p:nvSpPr>
          <p:cNvPr id="13" name="textruta 12"/>
          <p:cNvSpPr txBox="1"/>
          <p:nvPr/>
        </p:nvSpPr>
        <p:spPr>
          <a:xfrm>
            <a:off x="990600" y="2590800"/>
            <a:ext cx="4953000" cy="1077218"/>
          </a:xfrm>
          <a:prstGeom prst="rect">
            <a:avLst/>
          </a:prstGeom>
          <a:noFill/>
        </p:spPr>
        <p:txBody>
          <a:bodyPr wrap="square" rtlCol="0">
            <a:spAutoFit/>
          </a:bodyPr>
          <a:lstStyle/>
          <a:p>
            <a:r>
              <a:rPr lang="en-US" sz="3200" dirty="0" smtClean="0">
                <a:solidFill>
                  <a:schemeClr val="bg1">
                    <a:lumMod val="50000"/>
                  </a:schemeClr>
                </a:solidFill>
              </a:rPr>
              <a:t>Merged Intertex Data AB </a:t>
            </a:r>
          </a:p>
          <a:p>
            <a:r>
              <a:rPr lang="en-US" sz="3200" dirty="0" smtClean="0">
                <a:solidFill>
                  <a:schemeClr val="bg1">
                    <a:lumMod val="50000"/>
                  </a:schemeClr>
                </a:solidFill>
              </a:rPr>
              <a:t>and Ingate Systems AB</a:t>
            </a:r>
            <a:endParaRPr lang="en-US" sz="3200" dirty="0">
              <a:solidFill>
                <a:schemeClr val="bg1">
                  <a:lumMod val="50000"/>
                </a:schemeClr>
              </a:solidFill>
            </a:endParaRPr>
          </a:p>
        </p:txBody>
      </p:sp>
      <p:pic>
        <p:nvPicPr>
          <p:cNvPr id="14" name="Picture 2"/>
          <p:cNvPicPr>
            <a:picLocks noChangeAspect="1" noChangeArrowheads="1"/>
          </p:cNvPicPr>
          <p:nvPr/>
        </p:nvPicPr>
        <p:blipFill>
          <a:blip r:embed="rId4" cstate="print"/>
          <a:srcRect/>
          <a:stretch>
            <a:fillRect/>
          </a:stretch>
        </p:blipFill>
        <p:spPr bwMode="auto">
          <a:xfrm>
            <a:off x="11506200" y="4191000"/>
            <a:ext cx="2316163" cy="1858963"/>
          </a:xfrm>
          <a:prstGeom prst="rect">
            <a:avLst/>
          </a:prstGeom>
          <a:noFill/>
          <a:ln w="9525">
            <a:noFill/>
            <a:miter lim="800000"/>
            <a:headEnd/>
            <a:tailEnd/>
          </a:ln>
          <a:effectLst/>
        </p:spPr>
      </p:pic>
      <p:pic>
        <p:nvPicPr>
          <p:cNvPr id="15" name="Bildobjekt 14" descr="WebRTCSymbolQTURN2.png"/>
          <p:cNvPicPr>
            <a:picLocks noChangeAspect="1"/>
          </p:cNvPicPr>
          <p:nvPr/>
        </p:nvPicPr>
        <p:blipFill>
          <a:blip r:embed="rId5" cstate="print"/>
          <a:stretch>
            <a:fillRect/>
          </a:stretch>
        </p:blipFill>
        <p:spPr>
          <a:xfrm>
            <a:off x="8534400" y="4267200"/>
            <a:ext cx="1663452" cy="16474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0" descr="MobilePhone.png"/>
          <p:cNvPicPr>
            <a:picLocks noChangeAspect="1"/>
          </p:cNvPicPr>
          <p:nvPr/>
        </p:nvPicPr>
        <p:blipFill>
          <a:blip r:embed="rId2" cstate="print"/>
          <a:srcRect/>
          <a:stretch>
            <a:fillRect/>
          </a:stretch>
        </p:blipFill>
        <p:spPr bwMode="auto">
          <a:xfrm>
            <a:off x="11353800" y="6019800"/>
            <a:ext cx="609600" cy="1123540"/>
          </a:xfrm>
          <a:prstGeom prst="rect">
            <a:avLst/>
          </a:prstGeom>
          <a:noFill/>
          <a:ln w="9525">
            <a:noFill/>
            <a:miter lim="800000"/>
            <a:headEnd/>
            <a:tailEnd/>
          </a:ln>
        </p:spPr>
      </p:pic>
      <p:sp>
        <p:nvSpPr>
          <p:cNvPr id="9" name="Title 8"/>
          <p:cNvSpPr>
            <a:spLocks noGrp="1"/>
          </p:cNvSpPr>
          <p:nvPr>
            <p:ph type="title"/>
          </p:nvPr>
        </p:nvSpPr>
        <p:spPr>
          <a:xfrm>
            <a:off x="3505200" y="329566"/>
            <a:ext cx="8458200" cy="737234"/>
          </a:xfrm>
        </p:spPr>
        <p:txBody>
          <a:bodyPr anchor="t" anchorCtr="0"/>
          <a:lstStyle/>
          <a:p>
            <a:pPr algn="l"/>
            <a:r>
              <a:rPr lang="en-US" sz="4000" b="1" dirty="0" smtClean="0"/>
              <a:t>WebRTC – Available Everywhere</a:t>
            </a:r>
            <a:endParaRPr lang="en-US" sz="4000" b="1" dirty="0"/>
          </a:p>
        </p:txBody>
      </p:sp>
      <p:sp>
        <p:nvSpPr>
          <p:cNvPr id="4" name="Date Placeholder 3"/>
          <p:cNvSpPr>
            <a:spLocks noGrp="1"/>
          </p:cNvSpPr>
          <p:nvPr>
            <p:ph type="dt" sz="half" idx="10"/>
          </p:nvPr>
        </p:nvSpPr>
        <p:spPr/>
        <p:txBody>
          <a:bodyPr/>
          <a:lstStyle/>
          <a:p>
            <a:fld id="{3874E8BE-1F4B-486A-A8F5-B758AB35D8BE}" type="datetime1">
              <a:rPr lang="en-US" smtClean="0"/>
              <a:pPr/>
              <a:t>11/29/2013</a:t>
            </a:fld>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4</a:t>
            </a:fld>
            <a:endParaRPr lang="en-US" dirty="0"/>
          </a:p>
        </p:txBody>
      </p:sp>
      <p:sp>
        <p:nvSpPr>
          <p:cNvPr id="10" name="TextBox 2"/>
          <p:cNvSpPr txBox="1"/>
          <p:nvPr/>
        </p:nvSpPr>
        <p:spPr>
          <a:xfrm>
            <a:off x="304800" y="1828800"/>
            <a:ext cx="8991599" cy="5671876"/>
          </a:xfrm>
          <a:prstGeom prst="rect">
            <a:avLst/>
          </a:prstGeom>
          <a:noFill/>
        </p:spPr>
        <p:txBody>
          <a:bodyPr wrap="square" lIns="130622" tIns="65311" rIns="130622" bIns="65311" rtlCol="0">
            <a:spAutoFit/>
          </a:bodyPr>
          <a:lstStyle/>
          <a:p>
            <a:pPr marL="268288" indent="-268288">
              <a:spcBef>
                <a:spcPts val="1200"/>
              </a:spcBef>
              <a:buClr>
                <a:srgbClr val="B30F41"/>
              </a:buClr>
              <a:buFont typeface="Arial" pitchFamily="34" charset="0"/>
              <a:buChar char="•"/>
            </a:pPr>
            <a:r>
              <a:rPr lang="en-US" sz="3200" dirty="0" smtClean="0"/>
              <a:t>WebRTC has the potential of telepresence quality: Opus HiFi sound and VP8 / H.264 HD video</a:t>
            </a:r>
          </a:p>
          <a:p>
            <a:pPr marL="268288" indent="-268288">
              <a:spcBef>
                <a:spcPts val="1200"/>
              </a:spcBef>
              <a:buClr>
                <a:srgbClr val="B30F41"/>
              </a:buClr>
              <a:buFont typeface="Arial" pitchFamily="34" charset="0"/>
              <a:buChar char="•"/>
            </a:pPr>
            <a:r>
              <a:rPr lang="en-US" sz="3200" dirty="0" smtClean="0"/>
              <a:t>Last 50 years has brought mobility and SMS text to telephony, but not improved telephony itself. </a:t>
            </a:r>
          </a:p>
          <a:p>
            <a:pPr marL="268288" indent="-268288">
              <a:spcBef>
                <a:spcPts val="1200"/>
              </a:spcBef>
              <a:buClr>
                <a:srgbClr val="B30F41"/>
              </a:buClr>
              <a:buFont typeface="Arial" pitchFamily="34" charset="0"/>
              <a:buChar char="•"/>
            </a:pPr>
            <a:r>
              <a:rPr lang="en-US" sz="3200" dirty="0" smtClean="0"/>
              <a:t>WebRTC may finally bring global person-to-person communication beyond POTS (telephony wideband </a:t>
            </a:r>
            <a:r>
              <a:rPr lang="en-US" sz="3200" dirty="0" err="1" smtClean="0"/>
              <a:t>codecs</a:t>
            </a:r>
            <a:r>
              <a:rPr lang="en-US" sz="3200" dirty="0" smtClean="0"/>
              <a:t>, 7 kHz, are still not AM radio quality…)</a:t>
            </a:r>
          </a:p>
          <a:p>
            <a:pPr lvl="0">
              <a:spcBef>
                <a:spcPts val="1200"/>
              </a:spcBef>
              <a:buClr>
                <a:srgbClr val="B30F41"/>
              </a:buClr>
            </a:pPr>
            <a:r>
              <a:rPr lang="en-US" sz="3200" b="1" dirty="0" smtClean="0">
                <a:solidFill>
                  <a:srgbClr val="C00000"/>
                </a:solidFill>
              </a:rPr>
              <a:t>Does that bring revenue to service provides? To carriers or to which service providers? </a:t>
            </a:r>
            <a:endParaRPr lang="en-US" sz="3200" dirty="0" smtClean="0"/>
          </a:p>
          <a:p>
            <a:pPr marL="268288" indent="-268288">
              <a:spcBef>
                <a:spcPts val="1200"/>
              </a:spcBef>
              <a:buClr>
                <a:srgbClr val="B30F41"/>
              </a:buClr>
              <a:buFont typeface="Arial" pitchFamily="34" charset="0"/>
              <a:buChar char="•"/>
            </a:pPr>
            <a:r>
              <a:rPr lang="en-US" sz="3200" dirty="0" smtClean="0"/>
              <a:t>Who earned from Skype?</a:t>
            </a:r>
          </a:p>
        </p:txBody>
      </p:sp>
      <p:sp>
        <p:nvSpPr>
          <p:cNvPr id="11" name="textruta 10"/>
          <p:cNvSpPr txBox="1"/>
          <p:nvPr/>
        </p:nvSpPr>
        <p:spPr>
          <a:xfrm>
            <a:off x="11582400" y="4648200"/>
            <a:ext cx="3048000" cy="1200329"/>
          </a:xfrm>
          <a:prstGeom prst="rect">
            <a:avLst/>
          </a:prstGeom>
          <a:noFill/>
          <a:ln w="19050">
            <a:noFill/>
          </a:ln>
        </p:spPr>
        <p:txBody>
          <a:bodyPr wrap="square" rtlCol="0">
            <a:spAutoFit/>
          </a:bodyPr>
          <a:lstStyle/>
          <a:p>
            <a:r>
              <a:rPr lang="en-US" sz="2400" b="1" dirty="0" smtClean="0">
                <a:solidFill>
                  <a:srgbClr val="B30F41"/>
                </a:solidFill>
              </a:rPr>
              <a:t>Pre- AM Radio 3.5 kHz   </a:t>
            </a:r>
            <a:r>
              <a:rPr lang="en-US" sz="2400" b="1" dirty="0" smtClean="0">
                <a:solidFill>
                  <a:srgbClr val="B30F41"/>
                </a:solidFill>
                <a:sym typeface="Wingdings" pitchFamily="2" charset="2"/>
              </a:rPr>
              <a:t></a:t>
            </a:r>
            <a:r>
              <a:rPr lang="en-US" sz="2400" b="1" dirty="0" smtClean="0">
                <a:solidFill>
                  <a:srgbClr val="B30F41"/>
                </a:solidFill>
              </a:rPr>
              <a:t>   20 kHz audio and 3.5 Mbps video</a:t>
            </a:r>
            <a:endParaRPr lang="en-US" sz="2400" b="1" dirty="0">
              <a:solidFill>
                <a:srgbClr val="B30F41"/>
              </a:solidFill>
            </a:endParaRPr>
          </a:p>
        </p:txBody>
      </p:sp>
      <p:pic>
        <p:nvPicPr>
          <p:cNvPr id="12"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5867400"/>
            <a:ext cx="2541008" cy="1666504"/>
          </a:xfrm>
          <a:prstGeom prst="rect">
            <a:avLst/>
          </a:prstGeom>
        </p:spPr>
      </p:pic>
      <p:pic>
        <p:nvPicPr>
          <p:cNvPr id="13"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7550" y="1905000"/>
            <a:ext cx="3752850" cy="1524000"/>
          </a:xfrm>
          <a:prstGeom prst="rect">
            <a:avLst/>
          </a:prstGeom>
        </p:spPr>
      </p:pic>
      <p:sp>
        <p:nvSpPr>
          <p:cNvPr id="14" name="Right Arrow 18"/>
          <p:cNvSpPr>
            <a:spLocks noChangeArrowheads="1"/>
          </p:cNvSpPr>
          <p:nvPr/>
        </p:nvSpPr>
        <p:spPr bwMode="auto">
          <a:xfrm rot="18631876">
            <a:off x="10660372" y="4474177"/>
            <a:ext cx="1051407" cy="664797"/>
          </a:xfrm>
          <a:prstGeom prst="rightArrow">
            <a:avLst>
              <a:gd name="adj1" fmla="val 50000"/>
              <a:gd name="adj2" fmla="val 49984"/>
            </a:avLst>
          </a:prstGeom>
          <a:solidFill>
            <a:srgbClr val="B30F41"/>
          </a:solidFill>
          <a:ln w="9525" algn="ctr">
            <a:solidFill>
              <a:schemeClr val="tx1"/>
            </a:solidFill>
            <a:round/>
            <a:headEnd/>
            <a:tailEnd/>
          </a:ln>
        </p:spPr>
        <p:txBody>
          <a:bodyPr/>
          <a:lstStyle/>
          <a:p>
            <a:endParaRPr lang="sv-SE" dirty="0">
              <a:solidFill>
                <a:srgbClr val="B30F41"/>
              </a:solidFill>
            </a:endParaRPr>
          </a:p>
        </p:txBody>
      </p:sp>
      <p:sp>
        <p:nvSpPr>
          <p:cNvPr id="15" name="Title 8"/>
          <p:cNvSpPr txBox="1">
            <a:spLocks/>
          </p:cNvSpPr>
          <p:nvPr/>
        </p:nvSpPr>
        <p:spPr>
          <a:xfrm>
            <a:off x="304800" y="990600"/>
            <a:ext cx="9906000" cy="685800"/>
          </a:xfrm>
          <a:prstGeom prst="rect">
            <a:avLst/>
          </a:prstGeom>
        </p:spPr>
        <p:txBody>
          <a:bodyPr vert="horz" lIns="130622" tIns="65311" rIns="130622" bIns="65311" rtlCol="0" anchor="t" anchorCtr="0">
            <a:noAutofit/>
          </a:bodyPr>
          <a:lstStyle/>
          <a:p>
            <a:pPr lvl="0">
              <a:spcBef>
                <a:spcPct val="0"/>
              </a:spcBef>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A Giant Step:</a:t>
            </a:r>
            <a:r>
              <a:rPr lang="en-US" sz="4000" b="1" noProof="0" dirty="0" smtClean="0"/>
              <a:t> </a:t>
            </a:r>
            <a:r>
              <a:rPr lang="en-US" sz="4000" b="1" dirty="0" smtClean="0"/>
              <a:t>From POTS to Telepresence</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6" name="Bildobjekt 8" descr="ViolinSmartphone.png"/>
          <p:cNvPicPr>
            <a:picLocks noChangeAspect="1"/>
          </p:cNvPicPr>
          <p:nvPr/>
        </p:nvPicPr>
        <p:blipFill>
          <a:blip r:embed="rId5" cstate="print"/>
          <a:srcRect/>
          <a:stretch>
            <a:fillRect/>
          </a:stretch>
        </p:blipFill>
        <p:spPr bwMode="auto">
          <a:xfrm>
            <a:off x="12568237" y="3429000"/>
            <a:ext cx="2062163" cy="1057275"/>
          </a:xfrm>
          <a:prstGeom prst="rect">
            <a:avLst/>
          </a:prstGeom>
          <a:noFill/>
          <a:ln w="9525">
            <a:noFill/>
            <a:miter lim="800000"/>
            <a:headEnd/>
            <a:tailEnd/>
          </a:ln>
        </p:spPr>
      </p:pic>
      <p:pic>
        <p:nvPicPr>
          <p:cNvPr id="18" name="Bildobjekt 17" descr="Ingate237.png"/>
          <p:cNvPicPr>
            <a:picLocks noChangeAspect="1"/>
          </p:cNvPicPr>
          <p:nvPr/>
        </p:nvPicPr>
        <p:blipFill>
          <a:blip r:embed="rId6" cstate="print"/>
          <a:stretch>
            <a:fillRect/>
          </a:stretch>
        </p:blipFill>
        <p:spPr>
          <a:xfrm>
            <a:off x="12204000" y="972000"/>
            <a:ext cx="2257740" cy="62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24200" y="329566"/>
            <a:ext cx="8839200" cy="1423034"/>
          </a:xfrm>
        </p:spPr>
        <p:txBody>
          <a:bodyPr anchor="t" anchorCtr="0"/>
          <a:lstStyle/>
          <a:p>
            <a:pPr algn="l"/>
            <a:r>
              <a:rPr lang="en-US" sz="4000" b="1" dirty="0" smtClean="0"/>
              <a:t>Telephony Value? WebRTC Accelerating the Change to Broadband Value…</a:t>
            </a:r>
            <a:endParaRPr lang="en-US" sz="4000" b="1" dirty="0"/>
          </a:p>
        </p:txBody>
      </p:sp>
      <p:sp>
        <p:nvSpPr>
          <p:cNvPr id="4" name="Date Placeholder 3"/>
          <p:cNvSpPr>
            <a:spLocks noGrp="1"/>
          </p:cNvSpPr>
          <p:nvPr>
            <p:ph type="dt" sz="half" idx="10"/>
          </p:nvPr>
        </p:nvSpPr>
        <p:spPr/>
        <p:txBody>
          <a:bodyPr/>
          <a:lstStyle/>
          <a:p>
            <a:fld id="{3874E8BE-1F4B-486A-A8F5-B758AB35D8BE}" type="datetime1">
              <a:rPr lang="en-US" smtClean="0"/>
              <a:pPr/>
              <a:t>11/29/2013</a:t>
            </a:fld>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5</a:t>
            </a:fld>
            <a:endParaRPr lang="en-US" dirty="0"/>
          </a:p>
        </p:txBody>
      </p:sp>
      <p:sp>
        <p:nvSpPr>
          <p:cNvPr id="6" name="TextBox 2"/>
          <p:cNvSpPr txBox="1"/>
          <p:nvPr/>
        </p:nvSpPr>
        <p:spPr>
          <a:xfrm>
            <a:off x="304800" y="1828800"/>
            <a:ext cx="8305800" cy="5517987"/>
          </a:xfrm>
          <a:prstGeom prst="rect">
            <a:avLst/>
          </a:prstGeom>
          <a:noFill/>
        </p:spPr>
        <p:txBody>
          <a:bodyPr wrap="square" lIns="130622" tIns="65311" rIns="130622" bIns="65311" rtlCol="0">
            <a:spAutoFit/>
          </a:bodyPr>
          <a:lstStyle/>
          <a:p>
            <a:pPr marL="268288" indent="-268288">
              <a:spcBef>
                <a:spcPts val="1200"/>
              </a:spcBef>
              <a:buClr>
                <a:srgbClr val="B30F41"/>
              </a:buClr>
              <a:buFont typeface="Arial" pitchFamily="34" charset="0"/>
              <a:buChar char="•"/>
            </a:pPr>
            <a:r>
              <a:rPr lang="en-US" sz="3200" dirty="0" smtClean="0"/>
              <a:t>Mobile phones took over fixed POTS-type telephony. Fixed telephony became UC.</a:t>
            </a:r>
          </a:p>
          <a:p>
            <a:pPr marL="268288" indent="-268288">
              <a:spcBef>
                <a:spcPts val="1200"/>
              </a:spcBef>
              <a:buClr>
                <a:srgbClr val="B30F41"/>
              </a:buClr>
              <a:buFont typeface="Arial" pitchFamily="34" charset="0"/>
              <a:buChar char="•"/>
            </a:pPr>
            <a:r>
              <a:rPr lang="en-US" sz="3200" dirty="0" smtClean="0"/>
              <a:t>We use fixed broadband with high bandwidth at low cost (even though access is wireless)</a:t>
            </a:r>
          </a:p>
          <a:p>
            <a:pPr marL="268288" indent="-268288">
              <a:spcBef>
                <a:spcPts val="1200"/>
              </a:spcBef>
              <a:buClr>
                <a:srgbClr val="B30F41"/>
              </a:buClr>
              <a:buFont typeface="Arial" pitchFamily="34" charset="0"/>
              <a:buChar char="•"/>
            </a:pPr>
            <a:r>
              <a:rPr lang="en-US" sz="3200" dirty="0" smtClean="0"/>
              <a:t>The </a:t>
            </a:r>
            <a:r>
              <a:rPr lang="en-US" sz="3200" dirty="0" err="1" smtClean="0"/>
              <a:t>iPhone</a:t>
            </a:r>
            <a:r>
              <a:rPr lang="en-US" sz="3200" dirty="0" smtClean="0"/>
              <a:t> made Internet access “OTT” more important than telephony for the mobile phone. </a:t>
            </a:r>
          </a:p>
          <a:p>
            <a:pPr lvl="0">
              <a:spcBef>
                <a:spcPts val="1200"/>
              </a:spcBef>
              <a:buClr>
                <a:srgbClr val="B30F41"/>
              </a:buClr>
            </a:pPr>
            <a:r>
              <a:rPr lang="en-US" sz="3200" b="1" dirty="0" smtClean="0">
                <a:solidFill>
                  <a:srgbClr val="C00000"/>
                </a:solidFill>
              </a:rPr>
              <a:t>WebRTC will not reverse that – It will rather accelerate the trend of making the Internet/ OTT broadband more valuable than telephony.</a:t>
            </a:r>
            <a:endParaRPr lang="en-US" sz="3200" dirty="0" smtClean="0"/>
          </a:p>
        </p:txBody>
      </p:sp>
      <p:sp>
        <p:nvSpPr>
          <p:cNvPr id="7" name="TextBox 2"/>
          <p:cNvSpPr txBox="1"/>
          <p:nvPr/>
        </p:nvSpPr>
        <p:spPr>
          <a:xfrm>
            <a:off x="9601200" y="1905000"/>
            <a:ext cx="5029200" cy="5333322"/>
          </a:xfrm>
          <a:prstGeom prst="rect">
            <a:avLst/>
          </a:prstGeom>
          <a:noFill/>
        </p:spPr>
        <p:txBody>
          <a:bodyPr wrap="square" lIns="130622" tIns="65311" rIns="130622" bIns="65311" rtlCol="0">
            <a:spAutoFit/>
          </a:bodyPr>
          <a:lstStyle/>
          <a:p>
            <a:pPr marL="268288" indent="-268288">
              <a:spcBef>
                <a:spcPts val="1200"/>
              </a:spcBef>
              <a:buClr>
                <a:srgbClr val="B30F41"/>
              </a:buClr>
            </a:pPr>
            <a:r>
              <a:rPr lang="en-US" sz="3200" b="1" dirty="0" smtClean="0">
                <a:solidFill>
                  <a:srgbClr val="C00000"/>
                </a:solidFill>
              </a:rPr>
              <a:t>General Trend</a:t>
            </a:r>
          </a:p>
          <a:p>
            <a:pPr marL="268288" indent="-268288">
              <a:spcBef>
                <a:spcPts val="1200"/>
              </a:spcBef>
              <a:buClr>
                <a:srgbClr val="B30F41"/>
              </a:buClr>
              <a:buFont typeface="Arial" pitchFamily="34" charset="0"/>
              <a:buChar char="•"/>
            </a:pPr>
            <a:r>
              <a:rPr lang="en-US" sz="3200" dirty="0" smtClean="0"/>
              <a:t>Telephony is now </a:t>
            </a:r>
            <a:r>
              <a:rPr lang="en-US" sz="3200" dirty="0" err="1" smtClean="0"/>
              <a:t>flatrate</a:t>
            </a:r>
            <a:r>
              <a:rPr lang="en-US" sz="3200" dirty="0" smtClean="0"/>
              <a:t> (included in base fee)</a:t>
            </a:r>
          </a:p>
          <a:p>
            <a:pPr marL="268288" indent="-268288">
              <a:spcBef>
                <a:spcPts val="1200"/>
              </a:spcBef>
              <a:buClr>
                <a:srgbClr val="B30F41"/>
              </a:buClr>
              <a:buFont typeface="Arial" pitchFamily="34" charset="0"/>
              <a:buChar char="•"/>
            </a:pPr>
            <a:r>
              <a:rPr lang="en-US" sz="3200" dirty="0" smtClean="0"/>
              <a:t>Broadband is unlimited or data amount charged</a:t>
            </a:r>
            <a:endParaRPr lang="en-US" sz="3200" b="1" dirty="0" smtClean="0">
              <a:solidFill>
                <a:srgbClr val="C00000"/>
              </a:solidFill>
            </a:endParaRPr>
          </a:p>
          <a:p>
            <a:pPr marL="268288" indent="-268288">
              <a:spcBef>
                <a:spcPts val="1200"/>
              </a:spcBef>
              <a:buClr>
                <a:srgbClr val="B30F41"/>
              </a:buClr>
            </a:pPr>
            <a:r>
              <a:rPr lang="en-US" sz="3200" b="1" dirty="0" smtClean="0">
                <a:solidFill>
                  <a:srgbClr val="C00000"/>
                </a:solidFill>
              </a:rPr>
              <a:t>Carriers Provide the Pipe</a:t>
            </a:r>
            <a:endParaRPr lang="en-US" sz="3200" dirty="0" smtClean="0"/>
          </a:p>
          <a:p>
            <a:pPr marL="268288" indent="-268288">
              <a:spcBef>
                <a:spcPts val="1200"/>
              </a:spcBef>
              <a:buClr>
                <a:srgbClr val="B30F41"/>
              </a:buClr>
              <a:buFont typeface="Arial" pitchFamily="34" charset="0"/>
              <a:buChar char="•"/>
            </a:pPr>
            <a:r>
              <a:rPr lang="en-US" sz="3200" dirty="0" smtClean="0"/>
              <a:t>Services are from others and often free</a:t>
            </a:r>
          </a:p>
          <a:p>
            <a:pPr marL="268288" indent="-268288">
              <a:spcBef>
                <a:spcPts val="1200"/>
              </a:spcBef>
              <a:buClr>
                <a:srgbClr val="B30F41"/>
              </a:buClr>
              <a:buFont typeface="Arial" pitchFamily="34" charset="0"/>
              <a:buChar char="•"/>
            </a:pPr>
            <a:r>
              <a:rPr lang="en-US" sz="3200" b="1" dirty="0" smtClean="0"/>
              <a:t>The Access is the Service</a:t>
            </a:r>
            <a:endParaRPr lang="en-US" sz="3200" b="1" dirty="0" smtClean="0">
              <a:solidFill>
                <a:srgbClr val="C00000"/>
              </a:solidFill>
            </a:endParaRPr>
          </a:p>
        </p:txBody>
      </p:sp>
      <p:pic>
        <p:nvPicPr>
          <p:cNvPr id="8" name="Bildobjekt 7" descr="Ingate237.png"/>
          <p:cNvPicPr>
            <a:picLocks noChangeAspect="1"/>
          </p:cNvPicPr>
          <p:nvPr/>
        </p:nvPicPr>
        <p:blipFill>
          <a:blip r:embed="rId2" cstate="print"/>
          <a:stretch>
            <a:fillRect/>
          </a:stretch>
        </p:blipFill>
        <p:spPr>
          <a:xfrm>
            <a:off x="12204000" y="972000"/>
            <a:ext cx="2257740" cy="62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9906000" y="2819400"/>
            <a:ext cx="4724400" cy="3555584"/>
          </a:xfrm>
          <a:prstGeom prst="rect">
            <a:avLst/>
          </a:prstGeom>
          <a:noFill/>
          <a:ln w="9525">
            <a:noFill/>
            <a:miter lim="800000"/>
            <a:headEnd/>
            <a:tailEnd/>
          </a:ln>
          <a:effectLst/>
        </p:spPr>
      </p:pic>
      <p:sp>
        <p:nvSpPr>
          <p:cNvPr id="7" name="TextBox 2"/>
          <p:cNvSpPr txBox="1"/>
          <p:nvPr/>
        </p:nvSpPr>
        <p:spPr>
          <a:xfrm>
            <a:off x="9677400" y="1905000"/>
            <a:ext cx="4953000" cy="5641098"/>
          </a:xfrm>
          <a:prstGeom prst="rect">
            <a:avLst/>
          </a:prstGeom>
          <a:noFill/>
        </p:spPr>
        <p:txBody>
          <a:bodyPr wrap="square" lIns="130622" tIns="65311" rIns="130622" bIns="65311" rtlCol="0">
            <a:spAutoFit/>
          </a:bodyPr>
          <a:lstStyle/>
          <a:p>
            <a:pPr>
              <a:spcBef>
                <a:spcPts val="1200"/>
              </a:spcBef>
              <a:buClr>
                <a:srgbClr val="B30F41"/>
              </a:buClr>
            </a:pPr>
            <a:r>
              <a:rPr lang="en-US" sz="3200" b="1" dirty="0" smtClean="0">
                <a:solidFill>
                  <a:srgbClr val="C00000"/>
                </a:solidFill>
              </a:rPr>
              <a:t>The “Telephone Network” (PSTN, VoIP, IMS, VoLTE… )</a:t>
            </a:r>
          </a:p>
          <a:p>
            <a:pPr marL="268288" indent="-268288">
              <a:spcBef>
                <a:spcPts val="1200"/>
              </a:spcBef>
              <a:buClr>
                <a:srgbClr val="B30F41"/>
              </a:buClr>
            </a:pPr>
            <a:endParaRPr lang="en-US" sz="3200" b="1" dirty="0" smtClean="0">
              <a:solidFill>
                <a:srgbClr val="C00000"/>
              </a:solidFill>
            </a:endParaRPr>
          </a:p>
          <a:p>
            <a:pPr marL="268288" indent="-268288">
              <a:spcBef>
                <a:spcPts val="1200"/>
              </a:spcBef>
              <a:buClr>
                <a:srgbClr val="B30F41"/>
              </a:buClr>
            </a:pPr>
            <a:endParaRPr lang="en-US" sz="3200" b="1" dirty="0" smtClean="0">
              <a:solidFill>
                <a:srgbClr val="C00000"/>
              </a:solidFill>
            </a:endParaRPr>
          </a:p>
          <a:p>
            <a:pPr marL="268288" indent="-268288">
              <a:spcBef>
                <a:spcPts val="1200"/>
              </a:spcBef>
              <a:buClr>
                <a:srgbClr val="B30F41"/>
              </a:buClr>
            </a:pPr>
            <a:endParaRPr lang="en-US" sz="3200" b="1" dirty="0" smtClean="0">
              <a:solidFill>
                <a:srgbClr val="C00000"/>
              </a:solidFill>
            </a:endParaRPr>
          </a:p>
          <a:p>
            <a:pPr marL="268288" indent="-268288">
              <a:spcBef>
                <a:spcPts val="1200"/>
              </a:spcBef>
              <a:buClr>
                <a:srgbClr val="B30F41"/>
              </a:buClr>
            </a:pPr>
            <a:endParaRPr lang="en-US" sz="3200" b="1" dirty="0" smtClean="0">
              <a:solidFill>
                <a:srgbClr val="C00000"/>
              </a:solidFill>
            </a:endParaRPr>
          </a:p>
          <a:p>
            <a:pPr marL="268288" indent="-268288">
              <a:spcBef>
                <a:spcPts val="1200"/>
              </a:spcBef>
              <a:buClr>
                <a:srgbClr val="B30F41"/>
              </a:buClr>
            </a:pPr>
            <a:endParaRPr lang="en-US" sz="3200" b="1" dirty="0" smtClean="0">
              <a:solidFill>
                <a:srgbClr val="C00000"/>
              </a:solidFill>
            </a:endParaRPr>
          </a:p>
          <a:p>
            <a:pPr marL="268288" indent="-268288">
              <a:spcBef>
                <a:spcPts val="1200"/>
              </a:spcBef>
              <a:buClr>
                <a:srgbClr val="B30F41"/>
              </a:buClr>
              <a:buFont typeface="Arial" pitchFamily="34" charset="0"/>
              <a:buChar char="•"/>
            </a:pPr>
            <a:r>
              <a:rPr lang="en-US" sz="3200" dirty="0" smtClean="0"/>
              <a:t>Few bits transferred</a:t>
            </a:r>
          </a:p>
          <a:p>
            <a:pPr marL="268288" indent="-268288">
              <a:spcBef>
                <a:spcPts val="1200"/>
              </a:spcBef>
              <a:buClr>
                <a:srgbClr val="B30F41"/>
              </a:buClr>
              <a:buFont typeface="Arial" pitchFamily="34" charset="0"/>
              <a:buChar char="•"/>
            </a:pPr>
            <a:r>
              <a:rPr lang="en-US" sz="3200" dirty="0" smtClean="0"/>
              <a:t>Still high carrier cost</a:t>
            </a:r>
          </a:p>
        </p:txBody>
      </p:sp>
      <p:sp>
        <p:nvSpPr>
          <p:cNvPr id="9" name="Title 8"/>
          <p:cNvSpPr>
            <a:spLocks noGrp="1"/>
          </p:cNvSpPr>
          <p:nvPr>
            <p:ph type="title"/>
          </p:nvPr>
        </p:nvSpPr>
        <p:spPr>
          <a:xfrm>
            <a:off x="3124200" y="329566"/>
            <a:ext cx="8839200" cy="1423034"/>
          </a:xfrm>
        </p:spPr>
        <p:txBody>
          <a:bodyPr anchor="t" anchorCtr="0"/>
          <a:lstStyle/>
          <a:p>
            <a:pPr algn="l"/>
            <a:r>
              <a:rPr lang="en-US" sz="4000" b="1" dirty="0" smtClean="0"/>
              <a:t>Network Service Providers,  Carriers, Have Cost For the Provided Bandwidth</a:t>
            </a:r>
            <a:endParaRPr lang="en-US" sz="4000" b="1" dirty="0"/>
          </a:p>
        </p:txBody>
      </p:sp>
      <p:sp>
        <p:nvSpPr>
          <p:cNvPr id="4" name="Date Placeholder 3"/>
          <p:cNvSpPr>
            <a:spLocks noGrp="1"/>
          </p:cNvSpPr>
          <p:nvPr>
            <p:ph type="dt" sz="half" idx="10"/>
          </p:nvPr>
        </p:nvSpPr>
        <p:spPr/>
        <p:txBody>
          <a:bodyPr/>
          <a:lstStyle/>
          <a:p>
            <a:fld id="{3874E8BE-1F4B-486A-A8F5-B758AB35D8BE}" type="datetime1">
              <a:rPr lang="en-US" smtClean="0"/>
              <a:pPr/>
              <a:t>11/29/2013</a:t>
            </a:fld>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6</a:t>
            </a:fld>
            <a:endParaRPr lang="en-US" dirty="0"/>
          </a:p>
        </p:txBody>
      </p:sp>
      <p:sp>
        <p:nvSpPr>
          <p:cNvPr id="6" name="TextBox 2"/>
          <p:cNvSpPr txBox="1"/>
          <p:nvPr/>
        </p:nvSpPr>
        <p:spPr>
          <a:xfrm>
            <a:off x="228600" y="1905000"/>
            <a:ext cx="8763000" cy="5794986"/>
          </a:xfrm>
          <a:prstGeom prst="rect">
            <a:avLst/>
          </a:prstGeom>
          <a:noFill/>
        </p:spPr>
        <p:txBody>
          <a:bodyPr wrap="square" lIns="130622" tIns="65311" rIns="130622" bIns="65311" rtlCol="0">
            <a:spAutoFit/>
          </a:bodyPr>
          <a:lstStyle/>
          <a:p>
            <a:pPr>
              <a:spcBef>
                <a:spcPts val="1200"/>
              </a:spcBef>
              <a:buClr>
                <a:srgbClr val="B30F41"/>
              </a:buClr>
            </a:pPr>
            <a:r>
              <a:rPr lang="en-US" sz="3200" b="1" dirty="0" smtClean="0">
                <a:solidFill>
                  <a:srgbClr val="C00000"/>
                </a:solidFill>
              </a:rPr>
              <a:t>With WebRTC We Need Quality on                       Data-Crowded Internet/OTT Access</a:t>
            </a:r>
          </a:p>
          <a:p>
            <a:pPr marL="268288" indent="-268288">
              <a:spcBef>
                <a:spcPts val="1200"/>
              </a:spcBef>
              <a:buClr>
                <a:srgbClr val="B30F41"/>
              </a:buClr>
              <a:buFont typeface="Arial" pitchFamily="34" charset="0"/>
              <a:buChar char="•"/>
            </a:pPr>
            <a:r>
              <a:rPr lang="en-US" sz="3200" dirty="0" smtClean="0"/>
              <a:t>Customer appreciation </a:t>
            </a:r>
            <a:r>
              <a:rPr lang="en-US" sz="3200" b="1" dirty="0" smtClean="0"/>
              <a:t>was</a:t>
            </a:r>
            <a:r>
              <a:rPr lang="en-US" sz="3200" dirty="0" smtClean="0"/>
              <a:t> for:</a:t>
            </a:r>
          </a:p>
          <a:p>
            <a:pPr marL="921398" lvl="1" indent="-268288">
              <a:spcBef>
                <a:spcPts val="1200"/>
              </a:spcBef>
              <a:buClr>
                <a:srgbClr val="B30F41"/>
              </a:buClr>
              <a:buFont typeface="Arial" pitchFamily="34" charset="0"/>
              <a:buChar char="•"/>
            </a:pPr>
            <a:r>
              <a:rPr lang="en-US" sz="3000" dirty="0" smtClean="0"/>
              <a:t>Fast surfing: Moderate bandwidth, quick response (high value/bit)</a:t>
            </a:r>
          </a:p>
          <a:p>
            <a:pPr marL="921398" lvl="1" indent="-268288">
              <a:spcBef>
                <a:spcPts val="1200"/>
              </a:spcBef>
              <a:buClr>
                <a:srgbClr val="B30F41"/>
              </a:buClr>
              <a:buFont typeface="Arial" pitchFamily="34" charset="0"/>
              <a:buChar char="•"/>
            </a:pPr>
            <a:r>
              <a:rPr lang="en-US" sz="3000" dirty="0" smtClean="0"/>
              <a:t>Movies, TV, YouTube (streaming video): Huge bandwidth, delay insensitive (low value/bit)</a:t>
            </a:r>
          </a:p>
          <a:p>
            <a:pPr marL="921398" lvl="1" indent="-268288">
              <a:spcBef>
                <a:spcPts val="1200"/>
              </a:spcBef>
              <a:buClr>
                <a:srgbClr val="B30F41"/>
              </a:buClr>
              <a:buFont typeface="Arial" pitchFamily="34" charset="0"/>
              <a:buChar char="•"/>
            </a:pPr>
            <a:r>
              <a:rPr lang="en-US" sz="3000" dirty="0" smtClean="0"/>
              <a:t>And </a:t>
            </a:r>
            <a:r>
              <a:rPr lang="en-US" sz="3000" b="1" dirty="0" smtClean="0"/>
              <a:t>now</a:t>
            </a:r>
            <a:r>
              <a:rPr lang="en-US" sz="3000" dirty="0" smtClean="0"/>
              <a:t> with WebRTC: </a:t>
            </a:r>
            <a:r>
              <a:rPr lang="en-US" sz="3000" b="1" dirty="0" smtClean="0"/>
              <a:t>Quality bandwidth</a:t>
            </a:r>
            <a:r>
              <a:rPr lang="en-US" sz="3000" dirty="0" smtClean="0"/>
              <a:t>, low delay (high value/bit)</a:t>
            </a:r>
          </a:p>
          <a:p>
            <a:pPr marL="268288" indent="-268288">
              <a:spcBef>
                <a:spcPts val="1200"/>
              </a:spcBef>
              <a:buClr>
                <a:srgbClr val="B30F41"/>
              </a:buClr>
              <a:buFont typeface="Arial" pitchFamily="34" charset="0"/>
              <a:buChar char="•"/>
            </a:pPr>
            <a:r>
              <a:rPr lang="en-US" sz="3200" dirty="0" smtClean="0"/>
              <a:t>Carrier cost is for bandwidth &amp; usage </a:t>
            </a:r>
          </a:p>
        </p:txBody>
      </p:sp>
      <p:pic>
        <p:nvPicPr>
          <p:cNvPr id="10" name="Bildobjekt 9" descr="Ingate237.png"/>
          <p:cNvPicPr>
            <a:picLocks noChangeAspect="1"/>
          </p:cNvPicPr>
          <p:nvPr/>
        </p:nvPicPr>
        <p:blipFill>
          <a:blip r:embed="rId3" cstate="print"/>
          <a:stretch>
            <a:fillRect/>
          </a:stretch>
        </p:blipFill>
        <p:spPr>
          <a:xfrm>
            <a:off x="12204000" y="972000"/>
            <a:ext cx="2257740" cy="62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24200" y="329566"/>
            <a:ext cx="8839200" cy="1423034"/>
          </a:xfrm>
        </p:spPr>
        <p:txBody>
          <a:bodyPr anchor="t" anchorCtr="0"/>
          <a:lstStyle/>
          <a:p>
            <a:pPr algn="l"/>
            <a:r>
              <a:rPr lang="en-US" sz="4000" b="1" dirty="0" smtClean="0"/>
              <a:t>Who Doesn’t Want a “WebRTC-Ready” Broadband Access? It’s Win-Win!</a:t>
            </a:r>
            <a:endParaRPr lang="en-US" sz="4000" b="1" dirty="0"/>
          </a:p>
        </p:txBody>
      </p:sp>
      <p:sp>
        <p:nvSpPr>
          <p:cNvPr id="4" name="Date Placeholder 3"/>
          <p:cNvSpPr>
            <a:spLocks noGrp="1"/>
          </p:cNvSpPr>
          <p:nvPr>
            <p:ph type="dt" sz="half" idx="10"/>
          </p:nvPr>
        </p:nvSpPr>
        <p:spPr>
          <a:xfrm>
            <a:off x="3124200" y="7791450"/>
            <a:ext cx="3413760" cy="438150"/>
          </a:xfrm>
        </p:spPr>
        <p:txBody>
          <a:bodyPr/>
          <a:lstStyle/>
          <a:p>
            <a:fld id="{3874E8BE-1F4B-486A-A8F5-B758AB35D8BE}" type="datetime1">
              <a:rPr lang="en-US" smtClean="0"/>
              <a:pPr/>
              <a:t>11/29/2013</a:t>
            </a:fld>
            <a:endParaRPr lang="en-US" dirty="0"/>
          </a:p>
        </p:txBody>
      </p:sp>
      <p:sp>
        <p:nvSpPr>
          <p:cNvPr id="5" name="Slide Number Placeholder 4"/>
          <p:cNvSpPr>
            <a:spLocks noGrp="1"/>
          </p:cNvSpPr>
          <p:nvPr>
            <p:ph type="sldNum" sz="quarter" idx="12"/>
          </p:nvPr>
        </p:nvSpPr>
        <p:spPr>
          <a:xfrm>
            <a:off x="11216640" y="7239000"/>
            <a:ext cx="3413760" cy="438150"/>
          </a:xfrm>
        </p:spPr>
        <p:txBody>
          <a:bodyPr/>
          <a:lstStyle/>
          <a:p>
            <a:fld id="{A262969A-CC22-4827-951F-3CB967F4FB33}" type="slidenum">
              <a:rPr lang="en-US" smtClean="0"/>
              <a:pPr/>
              <a:t>7</a:t>
            </a:fld>
            <a:endParaRPr lang="en-US" dirty="0"/>
          </a:p>
        </p:txBody>
      </p:sp>
      <p:sp>
        <p:nvSpPr>
          <p:cNvPr id="6" name="TextBox 2"/>
          <p:cNvSpPr txBox="1"/>
          <p:nvPr/>
        </p:nvSpPr>
        <p:spPr>
          <a:xfrm>
            <a:off x="228600" y="1844842"/>
            <a:ext cx="13868400" cy="1270671"/>
          </a:xfrm>
          <a:prstGeom prst="rect">
            <a:avLst/>
          </a:prstGeom>
          <a:noFill/>
        </p:spPr>
        <p:txBody>
          <a:bodyPr wrap="square" lIns="130622" tIns="65311" rIns="130622" bIns="65311" rtlCol="0">
            <a:spAutoFit/>
          </a:bodyPr>
          <a:lstStyle/>
          <a:p>
            <a:pPr marL="268288" indent="-268288">
              <a:spcBef>
                <a:spcPts val="1200"/>
              </a:spcBef>
              <a:buClr>
                <a:srgbClr val="B30F41"/>
              </a:buClr>
            </a:pPr>
            <a:r>
              <a:rPr lang="en-US" sz="3200" b="1" dirty="0" smtClean="0"/>
              <a:t>It is NOT “Just About Bandwidth” with today’s data-crowded networks</a:t>
            </a:r>
          </a:p>
          <a:p>
            <a:pPr marL="268288" indent="-268288">
              <a:spcBef>
                <a:spcPts val="1200"/>
              </a:spcBef>
              <a:buClr>
                <a:srgbClr val="B30F41"/>
              </a:buClr>
            </a:pPr>
            <a:r>
              <a:rPr lang="en-US" sz="3200" b="1" dirty="0" smtClean="0">
                <a:solidFill>
                  <a:srgbClr val="B30F41"/>
                </a:solidFill>
              </a:rPr>
              <a:t>Prioritized bandwidth brings value to customers and network providers</a:t>
            </a:r>
          </a:p>
        </p:txBody>
      </p:sp>
      <p:sp>
        <p:nvSpPr>
          <p:cNvPr id="10" name="TextBox 2"/>
          <p:cNvSpPr txBox="1"/>
          <p:nvPr/>
        </p:nvSpPr>
        <p:spPr>
          <a:xfrm>
            <a:off x="11714747" y="3657600"/>
            <a:ext cx="2819400" cy="3240441"/>
          </a:xfrm>
          <a:prstGeom prst="rect">
            <a:avLst/>
          </a:prstGeom>
          <a:noFill/>
          <a:ln>
            <a:solidFill>
              <a:srgbClr val="B30F41"/>
            </a:solidFill>
          </a:ln>
        </p:spPr>
        <p:txBody>
          <a:bodyPr wrap="square" lIns="130622" tIns="65311" rIns="130622" bIns="65311" rtlCol="0">
            <a:spAutoFit/>
          </a:bodyPr>
          <a:lstStyle/>
          <a:p>
            <a:pPr>
              <a:spcBef>
                <a:spcPts val="1200"/>
              </a:spcBef>
              <a:buClr>
                <a:srgbClr val="B30F41"/>
              </a:buClr>
            </a:pPr>
            <a:r>
              <a:rPr lang="en-US" sz="3200" b="1" dirty="0" smtClean="0">
                <a:solidFill>
                  <a:srgbClr val="B30F41"/>
                </a:solidFill>
              </a:rPr>
              <a:t>The Killer App Is Better Broadband</a:t>
            </a:r>
          </a:p>
          <a:p>
            <a:pPr>
              <a:spcBef>
                <a:spcPts val="1200"/>
              </a:spcBef>
              <a:buClr>
                <a:srgbClr val="B30F41"/>
              </a:buClr>
            </a:pPr>
            <a:r>
              <a:rPr lang="en-US" sz="3200" dirty="0" smtClean="0"/>
              <a:t>Can be either flat rate or session based </a:t>
            </a:r>
          </a:p>
        </p:txBody>
      </p:sp>
      <p:pic>
        <p:nvPicPr>
          <p:cNvPr id="12" name="Bildobjekt 11" descr="Ingate237.png"/>
          <p:cNvPicPr>
            <a:picLocks noChangeAspect="1"/>
          </p:cNvPicPr>
          <p:nvPr/>
        </p:nvPicPr>
        <p:blipFill>
          <a:blip r:embed="rId2" cstate="print"/>
          <a:stretch>
            <a:fillRect/>
          </a:stretch>
        </p:blipFill>
        <p:spPr>
          <a:xfrm>
            <a:off x="12204000" y="972000"/>
            <a:ext cx="2257740" cy="628738"/>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228600" y="3276600"/>
            <a:ext cx="11449165" cy="44021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00400" y="329566"/>
            <a:ext cx="8458200" cy="1270634"/>
          </a:xfrm>
        </p:spPr>
        <p:txBody>
          <a:bodyPr tIns="64800" anchor="t" anchorCtr="0"/>
          <a:lstStyle/>
          <a:p>
            <a:pPr lvl="0" algn="l">
              <a:defRPr/>
            </a:pPr>
            <a:r>
              <a:rPr lang="en-US" sz="4000" b="1" dirty="0" smtClean="0"/>
              <a:t>Broadband Access Routers Need to Add Quality and Accounting </a:t>
            </a:r>
            <a:endParaRPr lang="en-US" sz="4000" b="1" dirty="0"/>
          </a:p>
        </p:txBody>
      </p:sp>
      <p:sp>
        <p:nvSpPr>
          <p:cNvPr id="4" name="Date Placeholder 3"/>
          <p:cNvSpPr>
            <a:spLocks noGrp="1"/>
          </p:cNvSpPr>
          <p:nvPr>
            <p:ph type="dt" sz="half" idx="10"/>
          </p:nvPr>
        </p:nvSpPr>
        <p:spPr>
          <a:xfrm>
            <a:off x="3124200" y="7791450"/>
            <a:ext cx="3134710" cy="375088"/>
          </a:xfrm>
        </p:spPr>
        <p:txBody>
          <a:bodyPr/>
          <a:lstStyle/>
          <a:p>
            <a:fld id="{3874E8BE-1F4B-486A-A8F5-B758AB35D8BE}" type="datetime1">
              <a:rPr lang="en-US" smtClean="0"/>
              <a:pPr/>
              <a:t>11/29/2013</a:t>
            </a:fld>
            <a:endParaRPr lang="en-US" dirty="0"/>
          </a:p>
        </p:txBody>
      </p:sp>
      <p:sp>
        <p:nvSpPr>
          <p:cNvPr id="5" name="Slide Number Placeholder 4"/>
          <p:cNvSpPr>
            <a:spLocks noGrp="1"/>
          </p:cNvSpPr>
          <p:nvPr>
            <p:ph type="sldNum" sz="quarter" idx="12"/>
          </p:nvPr>
        </p:nvSpPr>
        <p:spPr/>
        <p:txBody>
          <a:bodyPr/>
          <a:lstStyle/>
          <a:p>
            <a:fld id="{A262969A-CC22-4827-951F-3CB967F4FB33}" type="slidenum">
              <a:rPr lang="en-US" smtClean="0"/>
              <a:pPr/>
              <a:t>8</a:t>
            </a:fld>
            <a:endParaRPr lang="en-US" dirty="0"/>
          </a:p>
        </p:txBody>
      </p:sp>
      <p:sp>
        <p:nvSpPr>
          <p:cNvPr id="7" name="TextBox 2"/>
          <p:cNvSpPr txBox="1"/>
          <p:nvPr/>
        </p:nvSpPr>
        <p:spPr>
          <a:xfrm>
            <a:off x="228600" y="1828800"/>
            <a:ext cx="6705600" cy="4810101"/>
          </a:xfrm>
          <a:prstGeom prst="rect">
            <a:avLst/>
          </a:prstGeom>
          <a:noFill/>
        </p:spPr>
        <p:txBody>
          <a:bodyPr wrap="square" lIns="130622" tIns="65311" rIns="130622" bIns="65311" rtlCol="0">
            <a:spAutoFit/>
          </a:bodyPr>
          <a:lstStyle/>
          <a:p>
            <a:pPr marL="268288" indent="-268288">
              <a:spcBef>
                <a:spcPts val="1200"/>
              </a:spcBef>
              <a:buClr>
                <a:srgbClr val="B30F41"/>
              </a:buClr>
              <a:buFont typeface="Arial" pitchFamily="34" charset="0"/>
              <a:buChar char="•"/>
            </a:pPr>
            <a:r>
              <a:rPr lang="en-US" sz="3200" dirty="0" smtClean="0"/>
              <a:t>The networks already have </a:t>
            </a:r>
            <a:r>
              <a:rPr lang="en-US" sz="3200" dirty="0" err="1" smtClean="0"/>
              <a:t>QoS</a:t>
            </a:r>
            <a:r>
              <a:rPr lang="en-US" sz="3200" dirty="0" smtClean="0"/>
              <a:t> mechanisms. Access devices need to classify, prioritize and count usage.</a:t>
            </a:r>
          </a:p>
          <a:p>
            <a:pPr marL="268288" indent="-268288">
              <a:spcBef>
                <a:spcPts val="1200"/>
              </a:spcBef>
              <a:buClr>
                <a:srgbClr val="B30F41"/>
              </a:buClr>
              <a:buFont typeface="Arial" pitchFamily="34" charset="0"/>
              <a:buChar char="•"/>
            </a:pPr>
            <a:r>
              <a:rPr lang="en-US" sz="3200" dirty="0" smtClean="0"/>
              <a:t>WebRTC requires TURN servers  for ICE based NAT/firewall traversal.</a:t>
            </a:r>
          </a:p>
          <a:p>
            <a:pPr marL="268288" indent="-268288">
              <a:spcBef>
                <a:spcPts val="1200"/>
              </a:spcBef>
              <a:buClr>
                <a:srgbClr val="B30F41"/>
              </a:buClr>
              <a:buFont typeface="Arial" pitchFamily="34" charset="0"/>
              <a:buChar char="•"/>
            </a:pPr>
            <a:r>
              <a:rPr lang="en-US" sz="3200" dirty="0" smtClean="0"/>
              <a:t>SIP requires SBCs for the same.</a:t>
            </a:r>
          </a:p>
          <a:p>
            <a:pPr marL="268288" indent="-268288">
              <a:spcBef>
                <a:spcPts val="1200"/>
              </a:spcBef>
              <a:buClr>
                <a:srgbClr val="B30F41"/>
              </a:buClr>
              <a:buFont typeface="Arial" pitchFamily="34" charset="0"/>
              <a:buChar char="•"/>
            </a:pPr>
            <a:endParaRPr lang="en-US" sz="1800" b="1" dirty="0" smtClean="0">
              <a:solidFill>
                <a:srgbClr val="B30F41"/>
              </a:solidFill>
            </a:endParaRPr>
          </a:p>
          <a:p>
            <a:pPr>
              <a:buClr>
                <a:srgbClr val="B30F41"/>
              </a:buClr>
            </a:pPr>
            <a:r>
              <a:rPr lang="en-US" sz="3200" b="1" dirty="0" smtClean="0">
                <a:solidFill>
                  <a:srgbClr val="B30F41"/>
                </a:solidFill>
              </a:rPr>
              <a:t>All can be included in the “WebRTC-Ready” or “RTC-Ready” Access!</a:t>
            </a:r>
            <a:endParaRPr lang="en-US" sz="3200" dirty="0" smtClean="0"/>
          </a:p>
        </p:txBody>
      </p:sp>
      <p:grpSp>
        <p:nvGrpSpPr>
          <p:cNvPr id="10" name="Grupp 9"/>
          <p:cNvGrpSpPr/>
          <p:nvPr/>
        </p:nvGrpSpPr>
        <p:grpSpPr>
          <a:xfrm>
            <a:off x="7543800" y="1524000"/>
            <a:ext cx="6894352" cy="3661744"/>
            <a:chOff x="7162800" y="1447800"/>
            <a:chExt cx="6894352" cy="3661744"/>
          </a:xfrm>
        </p:grpSpPr>
        <p:pic>
          <p:nvPicPr>
            <p:cNvPr id="11" name="Bildobjekt 10"/>
            <p:cNvPicPr>
              <a:picLocks noChangeAspect="1"/>
            </p:cNvPicPr>
            <p:nvPr/>
          </p:nvPicPr>
          <p:blipFill>
            <a:blip r:embed="rId2" cstate="print"/>
            <a:srcRect/>
            <a:stretch>
              <a:fillRect/>
            </a:stretch>
          </p:blipFill>
          <p:spPr bwMode="auto">
            <a:xfrm>
              <a:off x="7162800" y="2209800"/>
              <a:ext cx="6705600" cy="2610879"/>
            </a:xfrm>
            <a:prstGeom prst="rect">
              <a:avLst/>
            </a:prstGeom>
            <a:noFill/>
            <a:ln w="9525">
              <a:noFill/>
              <a:miter lim="800000"/>
              <a:headEnd/>
              <a:tailEnd/>
            </a:ln>
          </p:spPr>
        </p:pic>
        <p:grpSp>
          <p:nvGrpSpPr>
            <p:cNvPr id="12" name="Group 118"/>
            <p:cNvGrpSpPr>
              <a:grpSpLocks/>
            </p:cNvGrpSpPr>
            <p:nvPr/>
          </p:nvGrpSpPr>
          <p:grpSpPr bwMode="auto">
            <a:xfrm>
              <a:off x="12496800" y="2743200"/>
              <a:ext cx="1400175" cy="829792"/>
              <a:chOff x="6014714" y="1678176"/>
              <a:chExt cx="2357872" cy="1422175"/>
            </a:xfrm>
          </p:grpSpPr>
          <p:pic>
            <p:nvPicPr>
              <p:cNvPr id="76" name="Bildobjekt 4"/>
              <p:cNvPicPr>
                <a:picLocks noChangeAspect="1"/>
              </p:cNvPicPr>
              <p:nvPr/>
            </p:nvPicPr>
            <p:blipFill>
              <a:blip r:embed="rId3" cstate="print"/>
              <a:srcRect/>
              <a:stretch>
                <a:fillRect/>
              </a:stretch>
            </p:blipFill>
            <p:spPr bwMode="auto">
              <a:xfrm>
                <a:off x="6319013" y="1678176"/>
                <a:ext cx="2053573" cy="1422175"/>
              </a:xfrm>
              <a:prstGeom prst="rect">
                <a:avLst/>
              </a:prstGeom>
              <a:noFill/>
              <a:ln w="9525">
                <a:noFill/>
                <a:miter lim="800000"/>
                <a:headEnd/>
                <a:tailEnd/>
              </a:ln>
            </p:spPr>
          </p:pic>
          <p:pic>
            <p:nvPicPr>
              <p:cNvPr id="77" name="Bildobjekt 6"/>
              <p:cNvPicPr>
                <a:picLocks noChangeAspect="1"/>
              </p:cNvPicPr>
              <p:nvPr/>
            </p:nvPicPr>
            <p:blipFill>
              <a:blip r:embed="rId4" cstate="print"/>
              <a:srcRect/>
              <a:stretch>
                <a:fillRect/>
              </a:stretch>
            </p:blipFill>
            <p:spPr bwMode="auto">
              <a:xfrm>
                <a:off x="6894330" y="1788691"/>
                <a:ext cx="903920" cy="1009699"/>
              </a:xfrm>
              <a:prstGeom prst="rect">
                <a:avLst/>
              </a:prstGeom>
              <a:noFill/>
              <a:ln w="9525">
                <a:noFill/>
                <a:miter lim="800000"/>
                <a:headEnd/>
                <a:tailEnd/>
              </a:ln>
            </p:spPr>
          </p:pic>
          <p:pic>
            <p:nvPicPr>
              <p:cNvPr id="78" name="Bildobjekt 39"/>
              <p:cNvPicPr>
                <a:picLocks noChangeAspect="1"/>
              </p:cNvPicPr>
              <p:nvPr/>
            </p:nvPicPr>
            <p:blipFill>
              <a:blip r:embed="rId5" cstate="print"/>
              <a:srcRect/>
              <a:stretch>
                <a:fillRect/>
              </a:stretch>
            </p:blipFill>
            <p:spPr bwMode="auto">
              <a:xfrm>
                <a:off x="6014714" y="1913187"/>
                <a:ext cx="643504" cy="984184"/>
              </a:xfrm>
              <a:prstGeom prst="rect">
                <a:avLst/>
              </a:prstGeom>
              <a:noFill/>
              <a:ln w="9525">
                <a:noFill/>
                <a:miter lim="800000"/>
                <a:headEnd/>
                <a:tailEnd/>
              </a:ln>
            </p:spPr>
          </p:pic>
        </p:grpSp>
        <p:grpSp>
          <p:nvGrpSpPr>
            <p:cNvPr id="13" name="Grupp 138"/>
            <p:cNvGrpSpPr>
              <a:grpSpLocks/>
            </p:cNvGrpSpPr>
            <p:nvPr/>
          </p:nvGrpSpPr>
          <p:grpSpPr bwMode="auto">
            <a:xfrm>
              <a:off x="11430000" y="1676400"/>
              <a:ext cx="1895798" cy="1266735"/>
              <a:chOff x="5612283" y="1110813"/>
              <a:chExt cx="2643581" cy="1823730"/>
            </a:xfrm>
          </p:grpSpPr>
          <p:grpSp>
            <p:nvGrpSpPr>
              <p:cNvPr id="70" name="Grupp 137"/>
              <p:cNvGrpSpPr>
                <a:grpSpLocks/>
              </p:cNvGrpSpPr>
              <p:nvPr/>
            </p:nvGrpSpPr>
            <p:grpSpPr bwMode="auto">
              <a:xfrm>
                <a:off x="5612283" y="1110813"/>
                <a:ext cx="2643581" cy="1417326"/>
                <a:chOff x="6455431" y="1063312"/>
                <a:chExt cx="2643581" cy="1417326"/>
              </a:xfrm>
            </p:grpSpPr>
            <p:pic>
              <p:nvPicPr>
                <p:cNvPr id="72" name="Bildobjekt 75"/>
                <p:cNvPicPr>
                  <a:picLocks noChangeAspect="1"/>
                </p:cNvPicPr>
                <p:nvPr/>
              </p:nvPicPr>
              <p:blipFill>
                <a:blip r:embed="rId6" cstate="print"/>
                <a:srcRect/>
                <a:stretch>
                  <a:fillRect/>
                </a:stretch>
              </p:blipFill>
              <p:spPr bwMode="auto">
                <a:xfrm>
                  <a:off x="6569859" y="1200444"/>
                  <a:ext cx="2453572" cy="1254296"/>
                </a:xfrm>
                <a:prstGeom prst="rect">
                  <a:avLst/>
                </a:prstGeom>
                <a:noFill/>
                <a:ln w="9525">
                  <a:noFill/>
                  <a:miter lim="800000"/>
                  <a:headEnd/>
                  <a:tailEnd/>
                </a:ln>
              </p:spPr>
            </p:pic>
            <p:pic>
              <p:nvPicPr>
                <p:cNvPr id="73" name="Bildobjekt 95"/>
                <p:cNvPicPr>
                  <a:picLocks noChangeAspect="1"/>
                </p:cNvPicPr>
                <p:nvPr/>
              </p:nvPicPr>
              <p:blipFill>
                <a:blip r:embed="rId7" cstate="print"/>
                <a:srcRect/>
                <a:stretch>
                  <a:fillRect/>
                </a:stretch>
              </p:blipFill>
              <p:spPr bwMode="auto">
                <a:xfrm>
                  <a:off x="6455431" y="2004396"/>
                  <a:ext cx="476265" cy="476242"/>
                </a:xfrm>
                <a:prstGeom prst="rect">
                  <a:avLst/>
                </a:prstGeom>
                <a:noFill/>
                <a:ln w="9525">
                  <a:noFill/>
                  <a:miter lim="800000"/>
                  <a:headEnd/>
                  <a:tailEnd/>
                </a:ln>
              </p:spPr>
            </p:pic>
            <p:pic>
              <p:nvPicPr>
                <p:cNvPr id="74" name="Bildobjekt 10"/>
                <p:cNvPicPr>
                  <a:picLocks noChangeAspect="1"/>
                </p:cNvPicPr>
                <p:nvPr/>
              </p:nvPicPr>
              <p:blipFill>
                <a:blip r:embed="rId8" cstate="print"/>
                <a:srcRect/>
                <a:stretch>
                  <a:fillRect/>
                </a:stretch>
              </p:blipFill>
              <p:spPr bwMode="auto">
                <a:xfrm>
                  <a:off x="8351879" y="1063312"/>
                  <a:ext cx="747133" cy="489981"/>
                </a:xfrm>
                <a:prstGeom prst="rect">
                  <a:avLst/>
                </a:prstGeom>
                <a:noFill/>
                <a:ln w="9525">
                  <a:noFill/>
                  <a:miter lim="800000"/>
                  <a:headEnd/>
                  <a:tailEnd/>
                </a:ln>
              </p:spPr>
            </p:pic>
            <p:pic>
              <p:nvPicPr>
                <p:cNvPr id="75" name="Bildobjekt 10"/>
                <p:cNvPicPr>
                  <a:picLocks noChangeAspect="1"/>
                </p:cNvPicPr>
                <p:nvPr/>
              </p:nvPicPr>
              <p:blipFill>
                <a:blip r:embed="rId8" cstate="print"/>
                <a:srcRect/>
                <a:stretch>
                  <a:fillRect/>
                </a:stretch>
              </p:blipFill>
              <p:spPr bwMode="auto">
                <a:xfrm>
                  <a:off x="8232049" y="1966587"/>
                  <a:ext cx="779132" cy="510965"/>
                </a:xfrm>
                <a:prstGeom prst="rect">
                  <a:avLst/>
                </a:prstGeom>
                <a:noFill/>
                <a:ln w="9525">
                  <a:noFill/>
                  <a:miter lim="800000"/>
                  <a:headEnd/>
                  <a:tailEnd/>
                </a:ln>
              </p:spPr>
            </p:pic>
          </p:grpSp>
          <p:sp>
            <p:nvSpPr>
              <p:cNvPr id="71" name="TextBox 68"/>
              <p:cNvSpPr txBox="1"/>
              <p:nvPr/>
            </p:nvSpPr>
            <p:spPr bwMode="auto">
              <a:xfrm>
                <a:off x="5633366" y="2535745"/>
                <a:ext cx="2012108" cy="398798"/>
              </a:xfrm>
              <a:prstGeom prst="rect">
                <a:avLst/>
              </a:prstGeom>
              <a:noFill/>
            </p:spPr>
            <p:txBody>
              <a:bodyPr>
                <a:spAutoFit/>
              </a:bodyPr>
              <a:lstStyle/>
              <a:p>
                <a:pPr>
                  <a:defRPr/>
                </a:pPr>
                <a:r>
                  <a:rPr lang="en-US" sz="1200" b="1" dirty="0">
                    <a:solidFill>
                      <a:schemeClr val="tx1">
                        <a:lumMod val="50000"/>
                        <a:lumOff val="50000"/>
                      </a:schemeClr>
                    </a:solidFill>
                    <a:latin typeface="Arial" pitchFamily="34" charset="0"/>
                    <a:cs typeface="Arial" pitchFamily="34" charset="0"/>
                  </a:rPr>
                  <a:t>SIP Connect 1.1</a:t>
                </a:r>
              </a:p>
            </p:txBody>
          </p:sp>
        </p:grpSp>
        <p:grpSp>
          <p:nvGrpSpPr>
            <p:cNvPr id="14" name="Grupp 146"/>
            <p:cNvGrpSpPr>
              <a:grpSpLocks/>
            </p:cNvGrpSpPr>
            <p:nvPr/>
          </p:nvGrpSpPr>
          <p:grpSpPr bwMode="auto">
            <a:xfrm>
              <a:off x="11582400" y="3581400"/>
              <a:ext cx="2474752" cy="1523719"/>
              <a:chOff x="5018608" y="3684520"/>
              <a:chExt cx="4244483" cy="2613121"/>
            </a:xfrm>
          </p:grpSpPr>
          <p:pic>
            <p:nvPicPr>
              <p:cNvPr id="59" name="Bildobjekt 4"/>
              <p:cNvPicPr>
                <a:picLocks noChangeAspect="1"/>
              </p:cNvPicPr>
              <p:nvPr/>
            </p:nvPicPr>
            <p:blipFill>
              <a:blip r:embed="rId3" cstate="print"/>
              <a:srcRect/>
              <a:stretch>
                <a:fillRect/>
              </a:stretch>
            </p:blipFill>
            <p:spPr bwMode="auto">
              <a:xfrm>
                <a:off x="5018608" y="4196003"/>
                <a:ext cx="3712127" cy="2101638"/>
              </a:xfrm>
              <a:prstGeom prst="rect">
                <a:avLst/>
              </a:prstGeom>
              <a:noFill/>
              <a:ln w="9525">
                <a:noFill/>
                <a:miter lim="800000"/>
                <a:headEnd/>
                <a:tailEnd/>
              </a:ln>
            </p:spPr>
          </p:pic>
          <p:sp>
            <p:nvSpPr>
              <p:cNvPr id="60" name="Rektangel 59"/>
              <p:cNvSpPr/>
              <p:nvPr/>
            </p:nvSpPr>
            <p:spPr bwMode="auto">
              <a:xfrm>
                <a:off x="6884711" y="4696811"/>
                <a:ext cx="106406" cy="34848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1" name="Picture 33" descr="laptop_computer"/>
              <p:cNvPicPr>
                <a:picLocks noChangeAspect="1" noChangeArrowheads="1"/>
              </p:cNvPicPr>
              <p:nvPr/>
            </p:nvPicPr>
            <p:blipFill>
              <a:blip r:embed="rId9" cstate="print"/>
              <a:srcRect/>
              <a:stretch>
                <a:fillRect/>
              </a:stretch>
            </p:blipFill>
            <p:spPr bwMode="auto">
              <a:xfrm>
                <a:off x="6427292" y="4085886"/>
                <a:ext cx="1124385" cy="779324"/>
              </a:xfrm>
              <a:prstGeom prst="rect">
                <a:avLst/>
              </a:prstGeom>
              <a:noFill/>
              <a:ln w="9525">
                <a:noFill/>
                <a:miter lim="800000"/>
                <a:headEnd/>
                <a:tailEnd/>
              </a:ln>
            </p:spPr>
          </p:pic>
          <p:sp>
            <p:nvSpPr>
              <p:cNvPr id="62" name="Rektangel 61"/>
              <p:cNvSpPr/>
              <p:nvPr/>
            </p:nvSpPr>
            <p:spPr bwMode="auto">
              <a:xfrm rot="16200000">
                <a:off x="6589918" y="3488945"/>
                <a:ext cx="122977" cy="3113129"/>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63" name="Rektangel 62"/>
              <p:cNvSpPr/>
              <p:nvPr/>
            </p:nvSpPr>
            <p:spPr bwMode="auto">
              <a:xfrm>
                <a:off x="5370863" y="4604245"/>
                <a:ext cx="89851" cy="39204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Rektangel 63"/>
              <p:cNvSpPr/>
              <p:nvPr/>
            </p:nvSpPr>
            <p:spPr bwMode="auto">
              <a:xfrm>
                <a:off x="5692147" y="5080682"/>
                <a:ext cx="92573" cy="39204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5" name="Bildobjekt 91"/>
              <p:cNvPicPr>
                <a:picLocks noChangeAspect="1"/>
              </p:cNvPicPr>
              <p:nvPr/>
            </p:nvPicPr>
            <p:blipFill>
              <a:blip r:embed="rId10" cstate="print"/>
              <a:srcRect/>
              <a:stretch>
                <a:fillRect/>
              </a:stretch>
            </p:blipFill>
            <p:spPr bwMode="auto">
              <a:xfrm>
                <a:off x="5193943" y="5179611"/>
                <a:ext cx="936141" cy="615595"/>
              </a:xfrm>
              <a:prstGeom prst="rect">
                <a:avLst/>
              </a:prstGeom>
              <a:noFill/>
              <a:ln w="9525">
                <a:noFill/>
                <a:miter lim="800000"/>
                <a:headEnd/>
                <a:tailEnd/>
              </a:ln>
            </p:spPr>
          </p:pic>
          <p:sp>
            <p:nvSpPr>
              <p:cNvPr id="66" name="Rektangel 65"/>
              <p:cNvSpPr/>
              <p:nvPr/>
            </p:nvSpPr>
            <p:spPr bwMode="auto">
              <a:xfrm>
                <a:off x="7029015" y="5080682"/>
                <a:ext cx="89850" cy="39204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7" name="Bildobjekt 3"/>
              <p:cNvPicPr>
                <a:picLocks noChangeAspect="1"/>
              </p:cNvPicPr>
              <p:nvPr/>
            </p:nvPicPr>
            <p:blipFill>
              <a:blip r:embed="rId11" cstate="print"/>
              <a:srcRect/>
              <a:stretch>
                <a:fillRect/>
              </a:stretch>
            </p:blipFill>
            <p:spPr bwMode="auto">
              <a:xfrm>
                <a:off x="6104785" y="5223929"/>
                <a:ext cx="2576938" cy="1047180"/>
              </a:xfrm>
              <a:prstGeom prst="rect">
                <a:avLst/>
              </a:prstGeom>
              <a:noFill/>
              <a:ln w="9525">
                <a:noFill/>
                <a:miter lim="800000"/>
                <a:headEnd/>
                <a:tailEnd/>
              </a:ln>
            </p:spPr>
          </p:pic>
          <p:pic>
            <p:nvPicPr>
              <p:cNvPr id="68" name="Bildobjekt 17"/>
              <p:cNvPicPr>
                <a:picLocks noChangeAspect="1"/>
              </p:cNvPicPr>
              <p:nvPr/>
            </p:nvPicPr>
            <p:blipFill>
              <a:blip r:embed="rId12" cstate="print"/>
              <a:stretch>
                <a:fillRect/>
              </a:stretch>
            </p:blipFill>
            <p:spPr bwMode="auto">
              <a:xfrm>
                <a:off x="7763134" y="3684520"/>
                <a:ext cx="1499957" cy="1562689"/>
              </a:xfrm>
              <a:prstGeom prst="rect">
                <a:avLst/>
              </a:prstGeom>
              <a:noFill/>
              <a:ln w="9525">
                <a:noFill/>
                <a:miter lim="800000"/>
                <a:headEnd/>
                <a:tailEnd/>
              </a:ln>
            </p:spPr>
          </p:pic>
          <p:pic>
            <p:nvPicPr>
              <p:cNvPr id="69" name="Bildobjekt 192"/>
              <p:cNvPicPr>
                <a:picLocks noChangeAspect="1"/>
              </p:cNvPicPr>
              <p:nvPr/>
            </p:nvPicPr>
            <p:blipFill>
              <a:blip r:embed="rId13" cstate="print"/>
              <a:stretch>
                <a:fillRect/>
              </a:stretch>
            </p:blipFill>
            <p:spPr bwMode="auto">
              <a:xfrm>
                <a:off x="5173477" y="4034278"/>
                <a:ext cx="567681" cy="923065"/>
              </a:xfrm>
              <a:prstGeom prst="rect">
                <a:avLst/>
              </a:prstGeom>
              <a:noFill/>
              <a:ln w="9525">
                <a:noFill/>
                <a:miter lim="800000"/>
                <a:headEnd/>
                <a:tailEnd/>
              </a:ln>
            </p:spPr>
          </p:pic>
        </p:grpSp>
        <p:grpSp>
          <p:nvGrpSpPr>
            <p:cNvPr id="55" name="Grupp 63"/>
            <p:cNvGrpSpPr>
              <a:grpSpLocks/>
            </p:cNvGrpSpPr>
            <p:nvPr/>
          </p:nvGrpSpPr>
          <p:grpSpPr bwMode="auto">
            <a:xfrm>
              <a:off x="7994380" y="3879571"/>
              <a:ext cx="177718" cy="187882"/>
              <a:chOff x="7655220" y="5485519"/>
              <a:chExt cx="343737" cy="363599"/>
            </a:xfrm>
          </p:grpSpPr>
          <p:sp>
            <p:nvSpPr>
              <p:cNvPr id="56" name="Båge 72"/>
              <p:cNvSpPr/>
              <p:nvPr/>
            </p:nvSpPr>
            <p:spPr>
              <a:xfrm>
                <a:off x="7655199" y="5525999"/>
                <a:ext cx="294769" cy="273426"/>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7" name="Båge 56"/>
              <p:cNvSpPr/>
              <p:nvPr/>
            </p:nvSpPr>
            <p:spPr>
              <a:xfrm>
                <a:off x="7661340" y="5486059"/>
                <a:ext cx="337757" cy="362521"/>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8" name="Båge 57"/>
              <p:cNvSpPr/>
              <p:nvPr/>
            </p:nvSpPr>
            <p:spPr>
              <a:xfrm>
                <a:off x="7655199" y="5569010"/>
                <a:ext cx="251782" cy="233488"/>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49" name="Grupp 77"/>
            <p:cNvGrpSpPr>
              <a:grpSpLocks/>
            </p:cNvGrpSpPr>
            <p:nvPr/>
          </p:nvGrpSpPr>
          <p:grpSpPr bwMode="auto">
            <a:xfrm>
              <a:off x="7961037" y="2867027"/>
              <a:ext cx="179394" cy="188913"/>
              <a:chOff x="7654646" y="5485745"/>
              <a:chExt cx="344149" cy="364336"/>
            </a:xfrm>
          </p:grpSpPr>
          <p:sp>
            <p:nvSpPr>
              <p:cNvPr id="51" name="Båge 50"/>
              <p:cNvSpPr/>
              <p:nvPr/>
            </p:nvSpPr>
            <p:spPr>
              <a:xfrm>
                <a:off x="7654646" y="5525539"/>
                <a:ext cx="295411" cy="275547"/>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 name="Båge 51"/>
              <p:cNvSpPr/>
              <p:nvPr/>
            </p:nvSpPr>
            <p:spPr>
              <a:xfrm>
                <a:off x="7660747" y="5485745"/>
                <a:ext cx="338048" cy="364336"/>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 name="Båge 52"/>
              <p:cNvSpPr/>
              <p:nvPr/>
            </p:nvSpPr>
            <p:spPr>
              <a:xfrm>
                <a:off x="7654646" y="5568402"/>
                <a:ext cx="252774" cy="235745"/>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20" name="Grupp 119"/>
            <p:cNvGrpSpPr/>
            <p:nvPr/>
          </p:nvGrpSpPr>
          <p:grpSpPr>
            <a:xfrm>
              <a:off x="9372600" y="1447800"/>
              <a:ext cx="1837766" cy="1673980"/>
              <a:chOff x="2551558" y="2384010"/>
              <a:chExt cx="1503709" cy="1471637"/>
            </a:xfrm>
          </p:grpSpPr>
          <p:pic>
            <p:nvPicPr>
              <p:cNvPr id="46" name="Bildobjekt 4"/>
              <p:cNvPicPr>
                <a:picLocks noChangeAspect="1"/>
              </p:cNvPicPr>
              <p:nvPr/>
            </p:nvPicPr>
            <p:blipFill>
              <a:blip r:embed="rId3" cstate="print"/>
              <a:srcRect/>
              <a:stretch>
                <a:fillRect/>
              </a:stretch>
            </p:blipFill>
            <p:spPr bwMode="auto">
              <a:xfrm>
                <a:off x="2738605" y="2852935"/>
                <a:ext cx="1005195" cy="854047"/>
              </a:xfrm>
              <a:prstGeom prst="rect">
                <a:avLst/>
              </a:prstGeom>
              <a:noFill/>
              <a:ln w="9525">
                <a:noFill/>
                <a:miter lim="800000"/>
                <a:headEnd/>
                <a:tailEnd/>
              </a:ln>
            </p:spPr>
          </p:pic>
          <p:pic>
            <p:nvPicPr>
              <p:cNvPr id="47" name="Bildobjekt 244"/>
              <p:cNvPicPr>
                <a:picLocks noChangeAspect="1"/>
              </p:cNvPicPr>
              <p:nvPr/>
            </p:nvPicPr>
            <p:blipFill>
              <a:blip r:embed="rId14" cstate="print"/>
              <a:stretch>
                <a:fillRect/>
              </a:stretch>
            </p:blipFill>
            <p:spPr bwMode="auto">
              <a:xfrm>
                <a:off x="2942186" y="3397627"/>
                <a:ext cx="281655" cy="458020"/>
              </a:xfrm>
              <a:prstGeom prst="rect">
                <a:avLst/>
              </a:prstGeom>
              <a:noFill/>
              <a:ln w="9525">
                <a:noFill/>
                <a:miter lim="800000"/>
                <a:headEnd/>
                <a:tailEnd/>
              </a:ln>
            </p:spPr>
          </p:pic>
          <p:pic>
            <p:nvPicPr>
              <p:cNvPr id="48" name="Picture 2"/>
              <p:cNvPicPr>
                <a:picLocks noChangeAspect="1" noChangeArrowheads="1"/>
              </p:cNvPicPr>
              <p:nvPr/>
            </p:nvPicPr>
            <p:blipFill>
              <a:blip r:embed="rId15" cstate="print"/>
              <a:srcRect/>
              <a:stretch>
                <a:fillRect/>
              </a:stretch>
            </p:blipFill>
            <p:spPr bwMode="auto">
              <a:xfrm>
                <a:off x="2551558" y="2384010"/>
                <a:ext cx="1503709" cy="1044991"/>
              </a:xfrm>
              <a:prstGeom prst="rect">
                <a:avLst/>
              </a:prstGeom>
              <a:noFill/>
              <a:ln w="9525">
                <a:noFill/>
                <a:miter lim="800000"/>
                <a:headEnd/>
                <a:tailEnd/>
              </a:ln>
            </p:spPr>
          </p:pic>
        </p:grpSp>
        <p:grpSp>
          <p:nvGrpSpPr>
            <p:cNvPr id="21" name="Grupp 123"/>
            <p:cNvGrpSpPr/>
            <p:nvPr/>
          </p:nvGrpSpPr>
          <p:grpSpPr>
            <a:xfrm>
              <a:off x="9144000" y="3886200"/>
              <a:ext cx="2235019" cy="1223344"/>
              <a:chOff x="3346631" y="4600575"/>
              <a:chExt cx="2235019" cy="1223344"/>
            </a:xfrm>
          </p:grpSpPr>
          <p:pic>
            <p:nvPicPr>
              <p:cNvPr id="29" name="Bildobjekt 4"/>
              <p:cNvPicPr>
                <a:picLocks noChangeAspect="1"/>
              </p:cNvPicPr>
              <p:nvPr/>
            </p:nvPicPr>
            <p:blipFill>
              <a:blip r:embed="rId3" cstate="print"/>
              <a:srcRect/>
              <a:stretch>
                <a:fillRect/>
              </a:stretch>
            </p:blipFill>
            <p:spPr bwMode="auto">
              <a:xfrm>
                <a:off x="3346631" y="4887747"/>
                <a:ext cx="2235019" cy="795640"/>
              </a:xfrm>
              <a:prstGeom prst="rect">
                <a:avLst/>
              </a:prstGeom>
              <a:noFill/>
              <a:ln w="9525">
                <a:noFill/>
                <a:miter lim="800000"/>
                <a:headEnd/>
                <a:tailEnd/>
              </a:ln>
            </p:spPr>
          </p:pic>
          <p:sp>
            <p:nvSpPr>
              <p:cNvPr id="30" name="Rektangel 29"/>
              <p:cNvSpPr/>
              <p:nvPr/>
            </p:nvSpPr>
            <p:spPr bwMode="auto">
              <a:xfrm rot="16200000">
                <a:off x="4163219" y="4487071"/>
                <a:ext cx="76200" cy="13890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31" name="Rektangel 30"/>
              <p:cNvSpPr/>
              <p:nvPr/>
            </p:nvSpPr>
            <p:spPr bwMode="auto">
              <a:xfrm>
                <a:off x="4338638" y="5207002"/>
                <a:ext cx="47625" cy="11271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ktangel 31"/>
              <p:cNvSpPr/>
              <p:nvPr/>
            </p:nvSpPr>
            <p:spPr bwMode="auto">
              <a:xfrm>
                <a:off x="4230688" y="4862515"/>
                <a:ext cx="65087" cy="293687"/>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ktangel 32"/>
              <p:cNvSpPr/>
              <p:nvPr/>
            </p:nvSpPr>
            <p:spPr bwMode="auto">
              <a:xfrm>
                <a:off x="3960813" y="5207002"/>
                <a:ext cx="47625" cy="11271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Freeform 103"/>
              <p:cNvSpPr/>
              <p:nvPr/>
            </p:nvSpPr>
            <p:spPr bwMode="auto">
              <a:xfrm>
                <a:off x="3814763" y="4784727"/>
                <a:ext cx="350837" cy="109538"/>
              </a:xfrm>
              <a:custGeom>
                <a:avLst/>
                <a:gdLst>
                  <a:gd name="connsiteX0" fmla="*/ 0 w 602166"/>
                  <a:gd name="connsiteY0" fmla="*/ 189570 h 189570"/>
                  <a:gd name="connsiteX1" fmla="*/ 301083 w 602166"/>
                  <a:gd name="connsiteY1" fmla="*/ 22302 h 189570"/>
                  <a:gd name="connsiteX2" fmla="*/ 591015 w 602166"/>
                  <a:gd name="connsiteY2" fmla="*/ 66907 h 189570"/>
                </a:gdLst>
                <a:ahLst/>
                <a:cxnLst>
                  <a:cxn ang="0">
                    <a:pos x="connsiteX0" y="connsiteY0"/>
                  </a:cxn>
                  <a:cxn ang="0">
                    <a:pos x="connsiteX1" y="connsiteY1"/>
                  </a:cxn>
                  <a:cxn ang="0">
                    <a:pos x="connsiteX2" y="connsiteY2"/>
                  </a:cxn>
                </a:cxnLst>
                <a:rect l="l" t="t" r="r" b="b"/>
                <a:pathLst>
                  <a:path w="602166" h="189570">
                    <a:moveTo>
                      <a:pt x="0" y="189570"/>
                    </a:moveTo>
                    <a:cubicBezTo>
                      <a:pt x="101290" y="116158"/>
                      <a:pt x="202581" y="42746"/>
                      <a:pt x="301083" y="22302"/>
                    </a:cubicBezTo>
                    <a:cubicBezTo>
                      <a:pt x="399585" y="1858"/>
                      <a:pt x="602166" y="0"/>
                      <a:pt x="591015" y="66907"/>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35" name="Bildobjekt 100"/>
              <p:cNvPicPr>
                <a:picLocks noChangeAspect="1"/>
              </p:cNvPicPr>
              <p:nvPr/>
            </p:nvPicPr>
            <p:blipFill>
              <a:blip r:embed="rId16" cstate="print"/>
              <a:srcRect/>
              <a:stretch>
                <a:fillRect/>
              </a:stretch>
            </p:blipFill>
            <p:spPr bwMode="auto">
              <a:xfrm>
                <a:off x="3504697" y="4808710"/>
                <a:ext cx="361240" cy="236872"/>
              </a:xfrm>
              <a:prstGeom prst="rect">
                <a:avLst/>
              </a:prstGeom>
              <a:noFill/>
              <a:ln w="9525">
                <a:noFill/>
                <a:miter lim="800000"/>
                <a:headEnd/>
                <a:tailEnd/>
              </a:ln>
            </p:spPr>
          </p:pic>
          <p:pic>
            <p:nvPicPr>
              <p:cNvPr id="36" name="Bildobjekt 7"/>
              <p:cNvPicPr>
                <a:picLocks noChangeAspect="1"/>
              </p:cNvPicPr>
              <p:nvPr/>
            </p:nvPicPr>
            <p:blipFill>
              <a:blip r:embed="rId17" cstate="print"/>
              <a:srcRect/>
              <a:stretch>
                <a:fillRect/>
              </a:stretch>
            </p:blipFill>
            <p:spPr bwMode="auto">
              <a:xfrm>
                <a:off x="4231711" y="5268653"/>
                <a:ext cx="772184" cy="549783"/>
              </a:xfrm>
              <a:prstGeom prst="rect">
                <a:avLst/>
              </a:prstGeom>
              <a:noFill/>
              <a:ln w="9525">
                <a:noFill/>
                <a:miter lim="800000"/>
                <a:headEnd/>
                <a:tailEnd/>
              </a:ln>
            </p:spPr>
          </p:pic>
          <p:grpSp>
            <p:nvGrpSpPr>
              <p:cNvPr id="37" name="Grupp 61"/>
              <p:cNvGrpSpPr>
                <a:grpSpLocks/>
              </p:cNvGrpSpPr>
              <p:nvPr/>
            </p:nvGrpSpPr>
            <p:grpSpPr bwMode="auto">
              <a:xfrm>
                <a:off x="3459738" y="5208187"/>
                <a:ext cx="215875" cy="335913"/>
                <a:chOff x="7570224" y="5474633"/>
                <a:chExt cx="417847" cy="650317"/>
              </a:xfrm>
            </p:grpSpPr>
            <p:pic>
              <p:nvPicPr>
                <p:cNvPr id="41" name="Picture 19" descr="SmartPhone.png"/>
                <p:cNvPicPr>
                  <a:picLocks noChangeAspect="1"/>
                </p:cNvPicPr>
                <p:nvPr/>
              </p:nvPicPr>
              <p:blipFill>
                <a:blip r:embed="rId18" cstate="print"/>
                <a:srcRect/>
                <a:stretch>
                  <a:fillRect/>
                </a:stretch>
              </p:blipFill>
              <p:spPr bwMode="auto">
                <a:xfrm>
                  <a:off x="7570224" y="5627034"/>
                  <a:ext cx="281357" cy="497916"/>
                </a:xfrm>
                <a:prstGeom prst="rect">
                  <a:avLst/>
                </a:prstGeom>
                <a:noFill/>
                <a:ln w="9525">
                  <a:noFill/>
                  <a:miter lim="800000"/>
                  <a:headEnd/>
                  <a:tailEnd/>
                </a:ln>
              </p:spPr>
            </p:pic>
            <p:grpSp>
              <p:nvGrpSpPr>
                <p:cNvPr id="42" name="Grupp 63"/>
                <p:cNvGrpSpPr>
                  <a:grpSpLocks/>
                </p:cNvGrpSpPr>
                <p:nvPr/>
              </p:nvGrpSpPr>
              <p:grpSpPr bwMode="auto">
                <a:xfrm>
                  <a:off x="7644334" y="5474633"/>
                  <a:ext cx="343737" cy="363599"/>
                  <a:chOff x="7655220" y="5485519"/>
                  <a:chExt cx="343737" cy="363599"/>
                </a:xfrm>
              </p:grpSpPr>
              <p:sp>
                <p:nvSpPr>
                  <p:cNvPr id="43" name="Båge 72"/>
                  <p:cNvSpPr/>
                  <p:nvPr/>
                </p:nvSpPr>
                <p:spPr>
                  <a:xfrm>
                    <a:off x="7653743" y="5526252"/>
                    <a:ext cx="291911" cy="371877"/>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4" name="Båge 73"/>
                  <p:cNvSpPr/>
                  <p:nvPr/>
                </p:nvSpPr>
                <p:spPr>
                  <a:xfrm>
                    <a:off x="7656815" y="5486299"/>
                    <a:ext cx="341077" cy="461004"/>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5" name="Båge 74"/>
                  <p:cNvSpPr/>
                  <p:nvPr/>
                </p:nvSpPr>
                <p:spPr>
                  <a:xfrm>
                    <a:off x="7653743" y="5569279"/>
                    <a:ext cx="248893" cy="331923"/>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pic>
            <p:nvPicPr>
              <p:cNvPr id="38" name="Picture 33" descr="laptop_computer"/>
              <p:cNvPicPr>
                <a:picLocks noChangeAspect="1" noChangeArrowheads="1"/>
              </p:cNvPicPr>
              <p:nvPr/>
            </p:nvPicPr>
            <p:blipFill>
              <a:blip r:embed="rId9" cstate="print"/>
              <a:srcRect/>
              <a:stretch>
                <a:fillRect/>
              </a:stretch>
            </p:blipFill>
            <p:spPr bwMode="auto">
              <a:xfrm>
                <a:off x="3429026" y="5279941"/>
                <a:ext cx="785523" cy="543978"/>
              </a:xfrm>
              <a:prstGeom prst="rect">
                <a:avLst/>
              </a:prstGeom>
              <a:noFill/>
              <a:ln w="9525">
                <a:noFill/>
                <a:miter lim="800000"/>
                <a:headEnd/>
                <a:tailEnd/>
              </a:ln>
            </p:spPr>
          </p:pic>
          <p:pic>
            <p:nvPicPr>
              <p:cNvPr id="39" name="Bildobjekt 236"/>
              <p:cNvPicPr>
                <a:picLocks noChangeAspect="1"/>
              </p:cNvPicPr>
              <p:nvPr/>
            </p:nvPicPr>
            <p:blipFill>
              <a:blip r:embed="rId19" cstate="print"/>
              <a:stretch>
                <a:fillRect/>
              </a:stretch>
            </p:blipFill>
            <p:spPr bwMode="auto">
              <a:xfrm>
                <a:off x="4144970" y="4600575"/>
                <a:ext cx="299594" cy="487191"/>
              </a:xfrm>
              <a:prstGeom prst="rect">
                <a:avLst/>
              </a:prstGeom>
              <a:noFill/>
              <a:ln w="9525">
                <a:noFill/>
                <a:miter lim="800000"/>
                <a:headEnd/>
                <a:tailEnd/>
              </a:ln>
            </p:spPr>
          </p:pic>
          <p:pic>
            <p:nvPicPr>
              <p:cNvPr id="40" name="Picture 2"/>
              <p:cNvPicPr>
                <a:picLocks noChangeAspect="1" noChangeArrowheads="1"/>
              </p:cNvPicPr>
              <p:nvPr/>
            </p:nvPicPr>
            <p:blipFill>
              <a:blip r:embed="rId15" cstate="print"/>
              <a:srcRect/>
              <a:stretch>
                <a:fillRect/>
              </a:stretch>
            </p:blipFill>
            <p:spPr bwMode="auto">
              <a:xfrm>
                <a:off x="4527550" y="4667250"/>
                <a:ext cx="973138" cy="676275"/>
              </a:xfrm>
              <a:prstGeom prst="rect">
                <a:avLst/>
              </a:prstGeom>
              <a:noFill/>
              <a:ln w="9525">
                <a:noFill/>
                <a:miter lim="800000"/>
                <a:headEnd/>
                <a:tailEnd/>
              </a:ln>
            </p:spPr>
          </p:pic>
        </p:grpSp>
        <p:sp>
          <p:nvSpPr>
            <p:cNvPr id="22" name="textruta 21"/>
            <p:cNvSpPr txBox="1"/>
            <p:nvPr/>
          </p:nvSpPr>
          <p:spPr>
            <a:xfrm>
              <a:off x="9982200" y="3200400"/>
              <a:ext cx="2228850" cy="461665"/>
            </a:xfrm>
            <a:prstGeom prst="rect">
              <a:avLst/>
            </a:prstGeom>
            <a:noFill/>
          </p:spPr>
          <p:txBody>
            <a:bodyPr wrap="square" rtlCol="0">
              <a:spAutoFit/>
            </a:bodyPr>
            <a:lstStyle/>
            <a:p>
              <a:r>
                <a:rPr lang="en-US" sz="2400" b="1" dirty="0" smtClean="0">
                  <a:solidFill>
                    <a:srgbClr val="B30F41"/>
                  </a:solidFill>
                  <a:latin typeface="Arial" pitchFamily="34" charset="0"/>
                  <a:cs typeface="Arial" pitchFamily="34" charset="0"/>
                </a:rPr>
                <a:t>Internet+</a:t>
              </a:r>
              <a:endParaRPr lang="en-US" sz="2400" b="1" dirty="0">
                <a:solidFill>
                  <a:srgbClr val="B30F41"/>
                </a:solidFill>
                <a:latin typeface="Arial" pitchFamily="34" charset="0"/>
                <a:cs typeface="Arial" pitchFamily="34" charset="0"/>
              </a:endParaRPr>
            </a:p>
          </p:txBody>
        </p:sp>
        <p:grpSp>
          <p:nvGrpSpPr>
            <p:cNvPr id="23" name="Grupp 143"/>
            <p:cNvGrpSpPr/>
            <p:nvPr/>
          </p:nvGrpSpPr>
          <p:grpSpPr>
            <a:xfrm>
              <a:off x="9691755" y="2547471"/>
              <a:ext cx="2450940" cy="1874520"/>
              <a:chOff x="3362673" y="3163421"/>
              <a:chExt cx="2450940" cy="1874520"/>
            </a:xfrm>
          </p:grpSpPr>
          <p:sp>
            <p:nvSpPr>
              <p:cNvPr id="26" name="Ellips 136"/>
              <p:cNvSpPr>
                <a:spLocks noChangeArrowheads="1"/>
              </p:cNvSpPr>
              <p:nvPr/>
            </p:nvSpPr>
            <p:spPr bwMode="auto">
              <a:xfrm>
                <a:off x="5177118" y="4349750"/>
                <a:ext cx="636495" cy="656190"/>
              </a:xfrm>
              <a:prstGeom prst="ellipse">
                <a:avLst/>
              </a:prstGeom>
              <a:noFill/>
              <a:ln w="57150" algn="ctr">
                <a:solidFill>
                  <a:srgbClr val="FF9999"/>
                </a:solidFill>
                <a:round/>
                <a:headEnd/>
                <a:tailEnd/>
              </a:ln>
            </p:spPr>
            <p:txBody>
              <a:bodyPr/>
              <a:lstStyle/>
              <a:p>
                <a:endParaRPr lang="en-US" dirty="0"/>
              </a:p>
            </p:txBody>
          </p:sp>
          <p:sp>
            <p:nvSpPr>
              <p:cNvPr id="27" name="Ellips 135"/>
              <p:cNvSpPr>
                <a:spLocks noChangeArrowheads="1"/>
              </p:cNvSpPr>
              <p:nvPr/>
            </p:nvSpPr>
            <p:spPr bwMode="auto">
              <a:xfrm>
                <a:off x="3500718" y="4425950"/>
                <a:ext cx="586928" cy="611991"/>
              </a:xfrm>
              <a:prstGeom prst="ellipse">
                <a:avLst/>
              </a:prstGeom>
              <a:noFill/>
              <a:ln w="57150" algn="ctr">
                <a:solidFill>
                  <a:srgbClr val="FF9999"/>
                </a:solidFill>
                <a:round/>
                <a:headEnd/>
                <a:tailEnd/>
              </a:ln>
            </p:spPr>
            <p:txBody>
              <a:bodyPr/>
              <a:lstStyle/>
              <a:p>
                <a:endParaRPr lang="en-US" dirty="0"/>
              </a:p>
            </p:txBody>
          </p:sp>
          <p:sp>
            <p:nvSpPr>
              <p:cNvPr id="28" name="Ellips 71"/>
              <p:cNvSpPr>
                <a:spLocks noChangeArrowheads="1"/>
              </p:cNvSpPr>
              <p:nvPr/>
            </p:nvSpPr>
            <p:spPr bwMode="auto">
              <a:xfrm>
                <a:off x="3362673" y="3163421"/>
                <a:ext cx="655757" cy="645458"/>
              </a:xfrm>
              <a:prstGeom prst="ellipse">
                <a:avLst/>
              </a:prstGeom>
              <a:noFill/>
              <a:ln w="57150" algn="ctr">
                <a:solidFill>
                  <a:srgbClr val="FF9999"/>
                </a:solidFill>
                <a:round/>
                <a:headEnd/>
                <a:tailEnd/>
              </a:ln>
            </p:spPr>
            <p:txBody>
              <a:bodyPr/>
              <a:lstStyle/>
              <a:p>
                <a:endParaRPr lang="en-US" dirty="0"/>
              </a:p>
            </p:txBody>
          </p:sp>
        </p:grpSp>
      </p:grpSp>
      <p:pic>
        <p:nvPicPr>
          <p:cNvPr id="87" name="Bildobjekt 86" descr="DPIreversed3.png"/>
          <p:cNvPicPr>
            <a:picLocks noChangeAspect="1"/>
          </p:cNvPicPr>
          <p:nvPr/>
        </p:nvPicPr>
        <p:blipFill>
          <a:blip r:embed="rId20" cstate="print"/>
          <a:stretch>
            <a:fillRect/>
          </a:stretch>
        </p:blipFill>
        <p:spPr>
          <a:xfrm>
            <a:off x="8839200" y="5257800"/>
            <a:ext cx="4011801" cy="2349645"/>
          </a:xfrm>
          <a:prstGeom prst="rect">
            <a:avLst/>
          </a:prstGeom>
        </p:spPr>
      </p:pic>
      <p:pic>
        <p:nvPicPr>
          <p:cNvPr id="88" name="Bildobjekt 4"/>
          <p:cNvPicPr>
            <a:picLocks noChangeAspect="1"/>
          </p:cNvPicPr>
          <p:nvPr/>
        </p:nvPicPr>
        <p:blipFill>
          <a:blip r:embed="rId21" cstate="print"/>
          <a:srcRect/>
          <a:stretch>
            <a:fillRect/>
          </a:stretch>
        </p:blipFill>
        <p:spPr bwMode="auto">
          <a:xfrm rot="959409">
            <a:off x="7035042" y="3043164"/>
            <a:ext cx="1682913" cy="415276"/>
          </a:xfrm>
          <a:prstGeom prst="rect">
            <a:avLst/>
          </a:prstGeom>
          <a:noFill/>
          <a:ln w="9525">
            <a:noFill/>
            <a:miter lim="800000"/>
            <a:headEnd/>
            <a:tailEnd/>
          </a:ln>
        </p:spPr>
      </p:pic>
      <p:pic>
        <p:nvPicPr>
          <p:cNvPr id="89" name="Bildobjekt 4"/>
          <p:cNvPicPr>
            <a:picLocks noChangeAspect="1"/>
          </p:cNvPicPr>
          <p:nvPr/>
        </p:nvPicPr>
        <p:blipFill>
          <a:blip r:embed="rId21" cstate="print"/>
          <a:srcRect/>
          <a:stretch>
            <a:fillRect/>
          </a:stretch>
        </p:blipFill>
        <p:spPr bwMode="auto">
          <a:xfrm rot="20055633">
            <a:off x="7620532" y="3604644"/>
            <a:ext cx="1234861" cy="410919"/>
          </a:xfrm>
          <a:prstGeom prst="rect">
            <a:avLst/>
          </a:prstGeom>
          <a:noFill/>
          <a:ln w="9525">
            <a:noFill/>
            <a:miter lim="800000"/>
            <a:headEnd/>
            <a:tailEnd/>
          </a:ln>
        </p:spPr>
      </p:pic>
      <p:pic>
        <p:nvPicPr>
          <p:cNvPr id="90" name="Picture 19" descr="SmartPhone.png"/>
          <p:cNvPicPr>
            <a:picLocks noChangeAspect="1"/>
          </p:cNvPicPr>
          <p:nvPr/>
        </p:nvPicPr>
        <p:blipFill>
          <a:blip r:embed="rId22" cstate="print"/>
          <a:srcRect/>
          <a:stretch>
            <a:fillRect/>
          </a:stretch>
        </p:blipFill>
        <p:spPr bwMode="auto">
          <a:xfrm>
            <a:off x="7427553" y="3927439"/>
            <a:ext cx="364425" cy="644561"/>
          </a:xfrm>
          <a:prstGeom prst="rect">
            <a:avLst/>
          </a:prstGeom>
          <a:noFill/>
          <a:ln w="9525">
            <a:noFill/>
            <a:miter lim="800000"/>
            <a:headEnd/>
            <a:tailEnd/>
          </a:ln>
        </p:spPr>
      </p:pic>
      <p:pic>
        <p:nvPicPr>
          <p:cNvPr id="91" name="Bildobjekt 48"/>
          <p:cNvPicPr>
            <a:picLocks noChangeAspect="1"/>
          </p:cNvPicPr>
          <p:nvPr/>
        </p:nvPicPr>
        <p:blipFill>
          <a:blip r:embed="rId23" cstate="print"/>
          <a:srcRect/>
          <a:stretch>
            <a:fillRect/>
          </a:stretch>
        </p:blipFill>
        <p:spPr bwMode="auto">
          <a:xfrm>
            <a:off x="7924800" y="2205890"/>
            <a:ext cx="720555" cy="1633227"/>
          </a:xfrm>
          <a:prstGeom prst="rect">
            <a:avLst/>
          </a:prstGeom>
          <a:noFill/>
          <a:ln w="9525">
            <a:noFill/>
            <a:miter lim="800000"/>
            <a:headEnd/>
            <a:tailEnd/>
          </a:ln>
        </p:spPr>
      </p:pic>
      <p:pic>
        <p:nvPicPr>
          <p:cNvPr id="92" name="Bildobjekt 71" descr="TelepresencePad2B.png"/>
          <p:cNvPicPr>
            <a:picLocks noChangeAspect="1"/>
          </p:cNvPicPr>
          <p:nvPr/>
        </p:nvPicPr>
        <p:blipFill>
          <a:blip r:embed="rId24" cstate="print"/>
          <a:srcRect/>
          <a:stretch>
            <a:fillRect/>
          </a:stretch>
        </p:blipFill>
        <p:spPr bwMode="auto">
          <a:xfrm>
            <a:off x="7010400" y="2590800"/>
            <a:ext cx="788184" cy="691276"/>
          </a:xfrm>
          <a:prstGeom prst="rect">
            <a:avLst/>
          </a:prstGeom>
          <a:noFill/>
          <a:ln w="9525">
            <a:noFill/>
            <a:miter lim="800000"/>
            <a:headEnd/>
            <a:tailEnd/>
          </a:ln>
        </p:spPr>
      </p:pic>
      <p:grpSp>
        <p:nvGrpSpPr>
          <p:cNvPr id="93" name="Grupp 92"/>
          <p:cNvGrpSpPr/>
          <p:nvPr/>
        </p:nvGrpSpPr>
        <p:grpSpPr>
          <a:xfrm>
            <a:off x="8534400" y="2895599"/>
            <a:ext cx="942704" cy="914400"/>
            <a:chOff x="929977" y="4264503"/>
            <a:chExt cx="788097" cy="815390"/>
          </a:xfrm>
        </p:grpSpPr>
        <p:sp>
          <p:nvSpPr>
            <p:cNvPr id="94" name="Ellips 71"/>
            <p:cNvSpPr>
              <a:spLocks noChangeArrowheads="1"/>
            </p:cNvSpPr>
            <p:nvPr/>
          </p:nvSpPr>
          <p:spPr bwMode="auto">
            <a:xfrm>
              <a:off x="929977" y="4264503"/>
              <a:ext cx="788097" cy="815390"/>
            </a:xfrm>
            <a:prstGeom prst="ellipse">
              <a:avLst/>
            </a:prstGeom>
            <a:solidFill>
              <a:srgbClr val="FFFF00"/>
            </a:solidFill>
            <a:ln w="57150" algn="ctr">
              <a:solidFill>
                <a:srgbClr val="C00000"/>
              </a:solidFill>
              <a:round/>
              <a:headEnd/>
              <a:tailEnd/>
            </a:ln>
          </p:spPr>
          <p:txBody>
            <a:bodyPr/>
            <a:lstStyle/>
            <a:p>
              <a:endParaRPr lang="en-US"/>
            </a:p>
          </p:txBody>
        </p:sp>
        <p:pic>
          <p:nvPicPr>
            <p:cNvPr id="95" name="Bildobjekt 157"/>
            <p:cNvPicPr>
              <a:picLocks noChangeAspect="1"/>
            </p:cNvPicPr>
            <p:nvPr/>
          </p:nvPicPr>
          <p:blipFill>
            <a:blip r:embed="rId25" cstate="print"/>
            <a:stretch>
              <a:fillRect/>
            </a:stretch>
          </p:blipFill>
          <p:spPr bwMode="auto">
            <a:xfrm>
              <a:off x="1111846" y="4327195"/>
              <a:ext cx="437329" cy="711171"/>
            </a:xfrm>
            <a:prstGeom prst="rect">
              <a:avLst/>
            </a:prstGeom>
            <a:noFill/>
            <a:ln w="9525">
              <a:noFill/>
              <a:miter lim="800000"/>
              <a:headEnd/>
              <a:tailEnd/>
            </a:ln>
          </p:spPr>
        </p:pic>
      </p:grpSp>
      <p:sp>
        <p:nvSpPr>
          <p:cNvPr id="97" name="Frihandsfigur 96"/>
          <p:cNvSpPr/>
          <p:nvPr/>
        </p:nvSpPr>
        <p:spPr>
          <a:xfrm>
            <a:off x="8991600" y="3810000"/>
            <a:ext cx="1447800" cy="2819400"/>
          </a:xfrm>
          <a:custGeom>
            <a:avLst/>
            <a:gdLst>
              <a:gd name="connsiteX0" fmla="*/ 0 w 1338470"/>
              <a:gd name="connsiteY0" fmla="*/ 57427 h 322470"/>
              <a:gd name="connsiteX1" fmla="*/ 662609 w 1338470"/>
              <a:gd name="connsiteY1" fmla="*/ 44174 h 322470"/>
              <a:gd name="connsiteX2" fmla="*/ 1338470 w 1338470"/>
              <a:gd name="connsiteY2" fmla="*/ 322470 h 322470"/>
              <a:gd name="connsiteX3" fmla="*/ 1338470 w 1338470"/>
              <a:gd name="connsiteY3" fmla="*/ 322470 h 322470"/>
              <a:gd name="connsiteX0" fmla="*/ 0 w 1421296"/>
              <a:gd name="connsiteY0" fmla="*/ 28714 h 340140"/>
              <a:gd name="connsiteX1" fmla="*/ 745435 w 1421296"/>
              <a:gd name="connsiteY1" fmla="*/ 61844 h 340140"/>
              <a:gd name="connsiteX2" fmla="*/ 1421296 w 1421296"/>
              <a:gd name="connsiteY2" fmla="*/ 340140 h 340140"/>
              <a:gd name="connsiteX3" fmla="*/ 1421296 w 1421296"/>
              <a:gd name="connsiteY3" fmla="*/ 340140 h 340140"/>
              <a:gd name="connsiteX0" fmla="*/ 0 w 1421296"/>
              <a:gd name="connsiteY0" fmla="*/ 28714 h 340140"/>
              <a:gd name="connsiteX1" fmla="*/ 838200 w 1421296"/>
              <a:gd name="connsiteY1" fmla="*/ 104914 h 340140"/>
              <a:gd name="connsiteX2" fmla="*/ 1421296 w 1421296"/>
              <a:gd name="connsiteY2" fmla="*/ 340140 h 340140"/>
              <a:gd name="connsiteX3" fmla="*/ 1421296 w 1421296"/>
              <a:gd name="connsiteY3" fmla="*/ 340140 h 340140"/>
              <a:gd name="connsiteX0" fmla="*/ 0 w 1421296"/>
              <a:gd name="connsiteY0" fmla="*/ 28714 h 340140"/>
              <a:gd name="connsiteX1" fmla="*/ 838200 w 1421296"/>
              <a:gd name="connsiteY1" fmla="*/ 104914 h 340140"/>
              <a:gd name="connsiteX2" fmla="*/ 1421296 w 1421296"/>
              <a:gd name="connsiteY2" fmla="*/ 340140 h 340140"/>
              <a:gd name="connsiteX3" fmla="*/ 1421296 w 1421296"/>
              <a:gd name="connsiteY3" fmla="*/ 340140 h 340140"/>
              <a:gd name="connsiteX0" fmla="*/ 0 w 1421296"/>
              <a:gd name="connsiteY0" fmla="*/ 28714 h 340140"/>
              <a:gd name="connsiteX1" fmla="*/ 838200 w 1421296"/>
              <a:gd name="connsiteY1" fmla="*/ 104914 h 340140"/>
              <a:gd name="connsiteX2" fmla="*/ 1421296 w 1421296"/>
              <a:gd name="connsiteY2" fmla="*/ 340140 h 340140"/>
              <a:gd name="connsiteX3" fmla="*/ 1421296 w 1421296"/>
              <a:gd name="connsiteY3" fmla="*/ 340140 h 340140"/>
              <a:gd name="connsiteX0" fmla="*/ 0 w 1421296"/>
              <a:gd name="connsiteY0" fmla="*/ 28714 h 340140"/>
              <a:gd name="connsiteX1" fmla="*/ 838200 w 1421296"/>
              <a:gd name="connsiteY1" fmla="*/ 104914 h 340140"/>
              <a:gd name="connsiteX2" fmla="*/ 1421296 w 1421296"/>
              <a:gd name="connsiteY2" fmla="*/ 340140 h 340140"/>
              <a:gd name="connsiteX3" fmla="*/ 1421296 w 1421296"/>
              <a:gd name="connsiteY3" fmla="*/ 340140 h 340140"/>
              <a:gd name="connsiteX0" fmla="*/ 0 w 964347"/>
              <a:gd name="connsiteY0" fmla="*/ 28714 h 2147407"/>
              <a:gd name="connsiteX1" fmla="*/ 381251 w 964347"/>
              <a:gd name="connsiteY1" fmla="*/ 1912181 h 2147407"/>
              <a:gd name="connsiteX2" fmla="*/ 964347 w 964347"/>
              <a:gd name="connsiteY2" fmla="*/ 2147407 h 2147407"/>
              <a:gd name="connsiteX3" fmla="*/ 964347 w 964347"/>
              <a:gd name="connsiteY3" fmla="*/ 2147407 h 2147407"/>
              <a:gd name="connsiteX0" fmla="*/ 0 w 964347"/>
              <a:gd name="connsiteY0" fmla="*/ 28714 h 2208737"/>
              <a:gd name="connsiteX1" fmla="*/ 381251 w 964347"/>
              <a:gd name="connsiteY1" fmla="*/ 1973511 h 2208737"/>
              <a:gd name="connsiteX2" fmla="*/ 964347 w 964347"/>
              <a:gd name="connsiteY2" fmla="*/ 2208737 h 2208737"/>
              <a:gd name="connsiteX3" fmla="*/ 964347 w 964347"/>
              <a:gd name="connsiteY3" fmla="*/ 2208737 h 2208737"/>
              <a:gd name="connsiteX0" fmla="*/ 432255 w 1396602"/>
              <a:gd name="connsiteY0" fmla="*/ 0 h 2180023"/>
              <a:gd name="connsiteX1" fmla="*/ 813506 w 1396602"/>
              <a:gd name="connsiteY1" fmla="*/ 1944797 h 2180023"/>
              <a:gd name="connsiteX2" fmla="*/ 1396602 w 1396602"/>
              <a:gd name="connsiteY2" fmla="*/ 2180023 h 2180023"/>
              <a:gd name="connsiteX3" fmla="*/ 1396602 w 1396602"/>
              <a:gd name="connsiteY3" fmla="*/ 2180023 h 2180023"/>
              <a:gd name="connsiteX0" fmla="*/ 432255 w 1396602"/>
              <a:gd name="connsiteY0" fmla="*/ 0 h 2180023"/>
              <a:gd name="connsiteX1" fmla="*/ 533799 w 1396602"/>
              <a:gd name="connsiteY1" fmla="*/ 1962543 h 2180023"/>
              <a:gd name="connsiteX2" fmla="*/ 1396602 w 1396602"/>
              <a:gd name="connsiteY2" fmla="*/ 2180023 h 2180023"/>
              <a:gd name="connsiteX3" fmla="*/ 1396602 w 1396602"/>
              <a:gd name="connsiteY3" fmla="*/ 2180023 h 2180023"/>
              <a:gd name="connsiteX0" fmla="*/ 432255 w 1396602"/>
              <a:gd name="connsiteY0" fmla="*/ 0 h 2180023"/>
              <a:gd name="connsiteX1" fmla="*/ 533799 w 1396602"/>
              <a:gd name="connsiteY1" fmla="*/ 1962543 h 2180023"/>
              <a:gd name="connsiteX2" fmla="*/ 1396602 w 1396602"/>
              <a:gd name="connsiteY2" fmla="*/ 2180023 h 2180023"/>
              <a:gd name="connsiteX3" fmla="*/ 1396602 w 1396602"/>
              <a:gd name="connsiteY3" fmla="*/ 2180023 h 2180023"/>
              <a:gd name="connsiteX0" fmla="*/ 432255 w 1396602"/>
              <a:gd name="connsiteY0" fmla="*/ 0 h 2180023"/>
              <a:gd name="connsiteX1" fmla="*/ 533799 w 1396602"/>
              <a:gd name="connsiteY1" fmla="*/ 1962543 h 2180023"/>
              <a:gd name="connsiteX2" fmla="*/ 1396602 w 1396602"/>
              <a:gd name="connsiteY2" fmla="*/ 2180023 h 2180023"/>
              <a:gd name="connsiteX3" fmla="*/ 1396602 w 1396602"/>
              <a:gd name="connsiteY3" fmla="*/ 2180023 h 2180023"/>
              <a:gd name="connsiteX0" fmla="*/ 0 w 964347"/>
              <a:gd name="connsiteY0" fmla="*/ 0 h 2180023"/>
              <a:gd name="connsiteX1" fmla="*/ 964347 w 964347"/>
              <a:gd name="connsiteY1" fmla="*/ 2180023 h 2180023"/>
              <a:gd name="connsiteX2" fmla="*/ 964347 w 964347"/>
              <a:gd name="connsiteY2" fmla="*/ 2180023 h 2180023"/>
              <a:gd name="connsiteX0" fmla="*/ 0 w 964347"/>
              <a:gd name="connsiteY0" fmla="*/ 0 h 2180023"/>
              <a:gd name="connsiteX1" fmla="*/ 355286 w 964347"/>
              <a:gd name="connsiteY1" fmla="*/ 1060552 h 2180023"/>
              <a:gd name="connsiteX2" fmla="*/ 964347 w 964347"/>
              <a:gd name="connsiteY2" fmla="*/ 2180023 h 2180023"/>
              <a:gd name="connsiteX3" fmla="*/ 964347 w 964347"/>
              <a:gd name="connsiteY3" fmla="*/ 2180023 h 2180023"/>
              <a:gd name="connsiteX0" fmla="*/ 0 w 964347"/>
              <a:gd name="connsiteY0" fmla="*/ 0 h 2180023"/>
              <a:gd name="connsiteX1" fmla="*/ 355286 w 964347"/>
              <a:gd name="connsiteY1" fmla="*/ 1060552 h 2180023"/>
              <a:gd name="connsiteX2" fmla="*/ 964347 w 964347"/>
              <a:gd name="connsiteY2" fmla="*/ 2180023 h 2180023"/>
              <a:gd name="connsiteX3" fmla="*/ 964347 w 964347"/>
              <a:gd name="connsiteY3" fmla="*/ 2180023 h 2180023"/>
            </a:gdLst>
            <a:ahLst/>
            <a:cxnLst>
              <a:cxn ang="0">
                <a:pos x="connsiteX0" y="connsiteY0"/>
              </a:cxn>
              <a:cxn ang="0">
                <a:pos x="connsiteX1" y="connsiteY1"/>
              </a:cxn>
              <a:cxn ang="0">
                <a:pos x="connsiteX2" y="connsiteY2"/>
              </a:cxn>
              <a:cxn ang="0">
                <a:pos x="connsiteX3" y="connsiteY3"/>
              </a:cxn>
            </a:cxnLst>
            <a:rect l="l" t="t" r="r" b="b"/>
            <a:pathLst>
              <a:path w="964347" h="2180023">
                <a:moveTo>
                  <a:pt x="0" y="0"/>
                </a:moveTo>
                <a:cubicBezTo>
                  <a:pt x="118429" y="353517"/>
                  <a:pt x="194561" y="697215"/>
                  <a:pt x="355286" y="1060552"/>
                </a:cubicBezTo>
                <a:cubicBezTo>
                  <a:pt x="516011" y="1423889"/>
                  <a:pt x="862837" y="1993445"/>
                  <a:pt x="964347" y="2180023"/>
                </a:cubicBezTo>
                <a:lnTo>
                  <a:pt x="964347" y="2180023"/>
                </a:lnTo>
              </a:path>
            </a:pathLst>
          </a:custGeom>
          <a:ln w="38100">
            <a:solidFill>
              <a:srgbClr val="B30F4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8" name="Bildobjekt 97" descr="Ingate237.png"/>
          <p:cNvPicPr>
            <a:picLocks noChangeAspect="1"/>
          </p:cNvPicPr>
          <p:nvPr/>
        </p:nvPicPr>
        <p:blipFill>
          <a:blip r:embed="rId26" cstate="print"/>
          <a:stretch>
            <a:fillRect/>
          </a:stretch>
        </p:blipFill>
        <p:spPr>
          <a:xfrm>
            <a:off x="12204000" y="972000"/>
            <a:ext cx="2257740" cy="62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29566"/>
            <a:ext cx="8839200" cy="661034"/>
          </a:xfrm>
        </p:spPr>
        <p:txBody>
          <a:bodyPr anchor="t" anchorCtr="0"/>
          <a:lstStyle/>
          <a:p>
            <a:pPr algn="l"/>
            <a:r>
              <a:rPr lang="en-US" sz="4000" b="1" dirty="0" smtClean="0"/>
              <a:t>A Novel View on ICE – Q-TURN</a:t>
            </a:r>
            <a:br>
              <a:rPr lang="en-US" sz="4000" b="1" dirty="0" smtClean="0"/>
            </a:br>
            <a:endParaRPr lang="en-US" sz="4000" b="1" dirty="0"/>
          </a:p>
        </p:txBody>
      </p:sp>
      <p:sp>
        <p:nvSpPr>
          <p:cNvPr id="3" name="TextBox 2"/>
          <p:cNvSpPr txBox="1"/>
          <p:nvPr/>
        </p:nvSpPr>
        <p:spPr>
          <a:xfrm>
            <a:off x="228600" y="1752600"/>
            <a:ext cx="7924800" cy="5671876"/>
          </a:xfrm>
          <a:prstGeom prst="rect">
            <a:avLst/>
          </a:prstGeom>
          <a:noFill/>
        </p:spPr>
        <p:txBody>
          <a:bodyPr wrap="square" lIns="130622" tIns="65311" rIns="130622" bIns="65311" rtlCol="0">
            <a:spAutoFit/>
          </a:bodyPr>
          <a:lstStyle/>
          <a:p>
            <a:pPr>
              <a:buClr>
                <a:srgbClr val="B30F41"/>
              </a:buClr>
            </a:pPr>
            <a:r>
              <a:rPr lang="en-US" sz="3200" b="1" dirty="0" smtClean="0">
                <a:solidFill>
                  <a:srgbClr val="B30F41"/>
                </a:solidFill>
              </a:rPr>
              <a:t>Knock </a:t>
            </a:r>
            <a:r>
              <a:rPr lang="en-US" sz="3200" b="1" dirty="0" err="1" smtClean="0">
                <a:solidFill>
                  <a:srgbClr val="B30F41"/>
                </a:solidFill>
              </a:rPr>
              <a:t>knock</a:t>
            </a:r>
            <a:r>
              <a:rPr lang="en-US" sz="3200" b="1" dirty="0" smtClean="0">
                <a:solidFill>
                  <a:srgbClr val="B30F41"/>
                </a:solidFill>
              </a:rPr>
              <a:t>; Give my media a Quality Pipe</a:t>
            </a:r>
          </a:p>
          <a:p>
            <a:pPr marL="268288" indent="-268288">
              <a:spcBef>
                <a:spcPts val="1200"/>
              </a:spcBef>
              <a:buClr>
                <a:srgbClr val="B30F41"/>
              </a:buClr>
              <a:buFont typeface="Arial" pitchFamily="34" charset="0"/>
              <a:buChar char="•"/>
            </a:pPr>
            <a:r>
              <a:rPr lang="en-US" sz="3200" dirty="0" smtClean="0"/>
              <a:t>Regard ICE as a request for real-time traffic through the access router/firewall. Interpret the STUN &amp; TURN signals in the firewall.</a:t>
            </a:r>
          </a:p>
          <a:p>
            <a:pPr marL="268288" indent="-268288">
              <a:spcBef>
                <a:spcPts val="1200"/>
              </a:spcBef>
              <a:buClr>
                <a:srgbClr val="B30F41"/>
              </a:buClr>
              <a:buFont typeface="Arial" pitchFamily="34" charset="0"/>
              <a:buChar char="•"/>
            </a:pPr>
            <a:r>
              <a:rPr lang="en-US" sz="3200" dirty="0" smtClean="0"/>
              <a:t>Have the STUN/TURN server functionality </a:t>
            </a:r>
            <a:r>
              <a:rPr lang="en-US" sz="3200" b="1" dirty="0" smtClean="0"/>
              <a:t>IN the access router/firewall </a:t>
            </a:r>
            <a:r>
              <a:rPr lang="en-US" sz="3200" dirty="0" smtClean="0"/>
              <a:t>and setup the media flows under control.</a:t>
            </a:r>
          </a:p>
          <a:p>
            <a:pPr marL="268288" indent="-268288">
              <a:spcBef>
                <a:spcPts val="1200"/>
              </a:spcBef>
              <a:buClr>
                <a:srgbClr val="B30F41"/>
              </a:buClr>
              <a:buFont typeface="Arial" pitchFamily="34" charset="0"/>
              <a:buChar char="•"/>
            </a:pPr>
            <a:r>
              <a:rPr lang="en-US" sz="3200" dirty="0" smtClean="0"/>
              <a:t>Security is back in the right place - The firewall is in charge of what is traversing </a:t>
            </a:r>
          </a:p>
          <a:p>
            <a:pPr marL="268288" indent="-268288">
              <a:spcBef>
                <a:spcPts val="1200"/>
              </a:spcBef>
              <a:buClr>
                <a:srgbClr val="B30F41"/>
              </a:buClr>
              <a:buFont typeface="Arial" pitchFamily="34" charset="0"/>
              <a:buChar char="•"/>
            </a:pPr>
            <a:r>
              <a:rPr lang="en-US" sz="3200" dirty="0" smtClean="0"/>
              <a:t>Enterprise firewall can still be restrictive</a:t>
            </a:r>
            <a:endParaRPr lang="en-US" sz="3200" dirty="0"/>
          </a:p>
        </p:txBody>
      </p:sp>
      <p:pic>
        <p:nvPicPr>
          <p:cNvPr id="4098" name="Picture 2"/>
          <p:cNvPicPr>
            <a:picLocks noChangeAspect="1" noChangeArrowheads="1"/>
          </p:cNvPicPr>
          <p:nvPr/>
        </p:nvPicPr>
        <p:blipFill>
          <a:blip r:embed="rId2" cstate="print"/>
          <a:srcRect/>
          <a:stretch>
            <a:fillRect/>
          </a:stretch>
        </p:blipFill>
        <p:spPr bwMode="auto">
          <a:xfrm>
            <a:off x="8299869" y="1676400"/>
            <a:ext cx="6174917" cy="2971800"/>
          </a:xfrm>
          <a:prstGeom prst="rect">
            <a:avLst/>
          </a:prstGeom>
          <a:noFill/>
          <a:ln w="9525">
            <a:noFill/>
            <a:miter lim="800000"/>
            <a:headEnd/>
            <a:tailEnd/>
          </a:ln>
          <a:effectLst/>
        </p:spPr>
      </p:pic>
      <p:grpSp>
        <p:nvGrpSpPr>
          <p:cNvPr id="4" name="Grupp 47"/>
          <p:cNvGrpSpPr/>
          <p:nvPr/>
        </p:nvGrpSpPr>
        <p:grpSpPr>
          <a:xfrm>
            <a:off x="10058399" y="2514600"/>
            <a:ext cx="3405623" cy="2030607"/>
            <a:chOff x="3077181" y="1421159"/>
            <a:chExt cx="4718474" cy="2859604"/>
          </a:xfrm>
        </p:grpSpPr>
        <p:sp>
          <p:nvSpPr>
            <p:cNvPr id="49" name="Freeform 105"/>
            <p:cNvSpPr/>
            <p:nvPr/>
          </p:nvSpPr>
          <p:spPr>
            <a:xfrm>
              <a:off x="3077181" y="1421159"/>
              <a:ext cx="4718474" cy="160810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0 w 4718474"/>
                <a:gd name="connsiteY0" fmla="*/ 0 h 1518771"/>
                <a:gd name="connsiteX1" fmla="*/ 2149911 w 4718474"/>
                <a:gd name="connsiteY1" fmla="*/ 1416163 h 1518771"/>
                <a:gd name="connsiteX2" fmla="*/ 4718474 w 4718474"/>
                <a:gd name="connsiteY2" fmla="*/ 1141087 h 1518771"/>
              </a:gdLst>
              <a:ahLst/>
              <a:cxnLst>
                <a:cxn ang="0">
                  <a:pos x="connsiteX0" y="connsiteY0"/>
                </a:cxn>
                <a:cxn ang="0">
                  <a:pos x="connsiteX1" y="connsiteY1"/>
                </a:cxn>
                <a:cxn ang="0">
                  <a:pos x="connsiteX2" y="connsiteY2"/>
                </a:cxn>
              </a:cxnLst>
              <a:rect l="l" t="t" r="r" b="b"/>
              <a:pathLst>
                <a:path w="4718474" h="1518771">
                  <a:moveTo>
                    <a:pt x="0" y="0"/>
                  </a:moveTo>
                  <a:cubicBezTo>
                    <a:pt x="570287" y="459502"/>
                    <a:pt x="1228745" y="1266547"/>
                    <a:pt x="2149911" y="1416163"/>
                  </a:cubicBezTo>
                  <a:cubicBezTo>
                    <a:pt x="2784474" y="1518771"/>
                    <a:pt x="4365623" y="1346230"/>
                    <a:pt x="4718474" y="1141087"/>
                  </a:cubicBezTo>
                </a:path>
              </a:pathLst>
            </a:custGeom>
            <a:ln w="63500">
              <a:solidFill>
                <a:srgbClr val="0099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104"/>
            <p:cNvSpPr txBox="1"/>
            <p:nvPr/>
          </p:nvSpPr>
          <p:spPr>
            <a:xfrm rot="1501145">
              <a:off x="4601928" y="3102292"/>
              <a:ext cx="926550" cy="433427"/>
            </a:xfrm>
            <a:prstGeom prst="rect">
              <a:avLst/>
            </a:prstGeom>
            <a:solidFill>
              <a:srgbClr val="FFFF00"/>
            </a:solidFill>
            <a:ln w="12700">
              <a:solidFill>
                <a:schemeClr val="accent1"/>
              </a:solidFill>
            </a:ln>
          </p:spPr>
          <p:txBody>
            <a:bodyPr wrap="square" lIns="36000" rIns="0" rtlCol="0">
              <a:spAutoFit/>
            </a:bodyPr>
            <a:lstStyle/>
            <a:p>
              <a:r>
                <a:rPr lang="en-US" sz="1400" b="1" dirty="0" smtClean="0"/>
                <a:t>Q-TURN</a:t>
              </a:r>
            </a:p>
          </p:txBody>
        </p:sp>
        <p:cxnSp>
          <p:nvCxnSpPr>
            <p:cNvPr id="51" name="Rak 50"/>
            <p:cNvCxnSpPr/>
            <p:nvPr/>
          </p:nvCxnSpPr>
          <p:spPr>
            <a:xfrm>
              <a:off x="3288331" y="3352716"/>
              <a:ext cx="545910" cy="805217"/>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Rak 51"/>
            <p:cNvCxnSpPr/>
            <p:nvPr/>
          </p:nvCxnSpPr>
          <p:spPr>
            <a:xfrm flipH="1">
              <a:off x="3110911" y="3325420"/>
              <a:ext cx="655090" cy="955343"/>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Höger 52"/>
            <p:cNvSpPr/>
            <p:nvPr/>
          </p:nvSpPr>
          <p:spPr>
            <a:xfrm rot="19919647">
              <a:off x="4154480" y="3383074"/>
              <a:ext cx="558176" cy="335113"/>
            </a:xfrm>
            <a:prstGeom prst="rightArrow">
              <a:avLst>
                <a:gd name="adj1" fmla="val 47591"/>
                <a:gd name="adj2" fmla="val 50000"/>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TextBox 2"/>
          <p:cNvSpPr txBox="1"/>
          <p:nvPr/>
        </p:nvSpPr>
        <p:spPr>
          <a:xfrm>
            <a:off x="8686800" y="4724400"/>
            <a:ext cx="5943600" cy="2655665"/>
          </a:xfrm>
          <a:prstGeom prst="rect">
            <a:avLst/>
          </a:prstGeom>
          <a:noFill/>
        </p:spPr>
        <p:txBody>
          <a:bodyPr wrap="square" lIns="130622" tIns="65311" rIns="130622" bIns="65311" rtlCol="0">
            <a:spAutoFit/>
          </a:bodyPr>
          <a:lstStyle/>
          <a:p>
            <a:r>
              <a:rPr lang="en-US" sz="3200" b="1" dirty="0" smtClean="0">
                <a:solidFill>
                  <a:srgbClr val="B30F41"/>
                </a:solidFill>
              </a:rPr>
              <a:t>Q-TURN Enables QoS and More:</a:t>
            </a:r>
          </a:p>
          <a:p>
            <a:pPr marL="268288" indent="-268288">
              <a:spcBef>
                <a:spcPts val="600"/>
              </a:spcBef>
              <a:buFont typeface="Arial" pitchFamily="34" charset="0"/>
              <a:buChar char="•"/>
            </a:pPr>
            <a:r>
              <a:rPr lang="en-US" sz="2800" dirty="0" smtClean="0"/>
              <a:t>Prioritization and Traffic Shaping</a:t>
            </a:r>
          </a:p>
          <a:p>
            <a:pPr marL="268288" indent="-268288">
              <a:spcBef>
                <a:spcPts val="600"/>
              </a:spcBef>
              <a:buFont typeface="Arial" pitchFamily="34" charset="0"/>
              <a:buChar char="•"/>
            </a:pPr>
            <a:r>
              <a:rPr lang="en-US" sz="2800" dirty="0" smtClean="0"/>
              <a:t>Diffserv or RVSP QoS over the net</a:t>
            </a:r>
          </a:p>
          <a:p>
            <a:pPr marL="268288" indent="-268288">
              <a:spcBef>
                <a:spcPts val="600"/>
              </a:spcBef>
              <a:buFont typeface="Arial" pitchFamily="34" charset="0"/>
              <a:buChar char="•"/>
            </a:pPr>
            <a:r>
              <a:rPr lang="en-US" sz="2800" dirty="0" smtClean="0"/>
              <a:t>Authentication (in STUN and TURN)</a:t>
            </a:r>
          </a:p>
          <a:p>
            <a:pPr marL="268288" indent="-268288">
              <a:spcBef>
                <a:spcPts val="600"/>
              </a:spcBef>
              <a:buFont typeface="Arial" pitchFamily="34" charset="0"/>
              <a:buChar char="•"/>
            </a:pPr>
            <a:r>
              <a:rPr lang="en-US" sz="2800" dirty="0" smtClean="0"/>
              <a:t>Accounting </a:t>
            </a:r>
            <a:endParaRPr lang="en-US" sz="3200" dirty="0"/>
          </a:p>
        </p:txBody>
      </p:sp>
      <p:pic>
        <p:nvPicPr>
          <p:cNvPr id="14" name="Bildobjekt 13" descr="Ingate237.png"/>
          <p:cNvPicPr>
            <a:picLocks noChangeAspect="1"/>
          </p:cNvPicPr>
          <p:nvPr/>
        </p:nvPicPr>
        <p:blipFill>
          <a:blip r:embed="rId3" cstate="print"/>
          <a:stretch>
            <a:fillRect/>
          </a:stretch>
        </p:blipFill>
        <p:spPr>
          <a:xfrm>
            <a:off x="12204000" y="972000"/>
            <a:ext cx="2257740" cy="628738"/>
          </a:xfrm>
          <a:prstGeom prst="rect">
            <a:avLst/>
          </a:prstGeom>
        </p:spPr>
      </p:pic>
      <p:sp>
        <p:nvSpPr>
          <p:cNvPr id="15" name="Title 8"/>
          <p:cNvSpPr txBox="1">
            <a:spLocks/>
          </p:cNvSpPr>
          <p:nvPr/>
        </p:nvSpPr>
        <p:spPr>
          <a:xfrm>
            <a:off x="304800" y="990600"/>
            <a:ext cx="11201400" cy="685800"/>
          </a:xfrm>
          <a:prstGeom prst="rect">
            <a:avLst/>
          </a:prstGeom>
        </p:spPr>
        <p:txBody>
          <a:bodyPr vert="horz" lIns="130622" tIns="65311" rIns="130622" bIns="65311" rtlCol="0" anchor="t" anchorCtr="0">
            <a:noAutofit/>
          </a:bodyPr>
          <a:lstStyle/>
          <a:p>
            <a:pPr lvl="0">
              <a:spcBef>
                <a:spcPct val="0"/>
              </a:spcBef>
            </a:pPr>
            <a:r>
              <a:rPr lang="en-US" sz="4000" dirty="0" smtClean="0"/>
              <a:t>TURN/STUN required for WebRTC (like SBCs for SIP)</a:t>
            </a:r>
            <a:endParaRPr kumimoji="0" lang="en-US" sz="40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2191</TotalTime>
  <Words>963</Words>
  <Application>Microsoft Office PowerPoint</Application>
  <PresentationFormat>Anpassad</PresentationFormat>
  <Paragraphs>117</Paragraphs>
  <Slides>13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Wingdings</vt:lpstr>
      <vt:lpstr>Office Theme</vt:lpstr>
      <vt:lpstr>PowerPoint-presentation</vt:lpstr>
      <vt:lpstr>Realistic Future Service Provider Opportunities</vt:lpstr>
      <vt:lpstr>THE “WeBRTC-Ready” ACcess</vt:lpstr>
      <vt:lpstr>WebRTC – Available Everywhere</vt:lpstr>
      <vt:lpstr>Telephony Value? WebRTC Accelerating the Change to Broadband Value…</vt:lpstr>
      <vt:lpstr>Network Service Providers,  Carriers, Have Cost For the Provided Bandwidth</vt:lpstr>
      <vt:lpstr>Who Doesn’t Want a “WebRTC-Ready” Broadband Access? It’s Win-Win!</vt:lpstr>
      <vt:lpstr>Broadband Access Routers Need to Add Quality and Accounting </vt:lpstr>
      <vt:lpstr>A Novel View on ICE – Q-TURN </vt:lpstr>
      <vt:lpstr>SIP (Telephony) Can Also Go Internet/OTT  WebRTC starts there   Internet+</vt:lpstr>
      <vt:lpstr>The Killer Application is:  Better Broadband Available Everywhere</vt:lpstr>
      <vt:lpstr>Questions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cditullio</dc:creator>
  <cp:lastModifiedBy>Christian</cp:lastModifiedBy>
  <cp:revision>112</cp:revision>
  <dcterms:created xsi:type="dcterms:W3CDTF">2013-09-19T17:49:23Z</dcterms:created>
  <dcterms:modified xsi:type="dcterms:W3CDTF">2013-11-29T11:26:23Z</dcterms:modified>
</cp:coreProperties>
</file>